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Lst>
  <p:sldSz cx="9144000" cy="6858000" type="screen4x3"/>
  <p:notesSz cx="6858000" cy="9144000"/>
  <p:embeddedFontLst>
    <p:embeddedFont>
      <p:font typeface="ACADEMY ENGRAVED LET PLAIN:1.0" panose="02000000000000000000" pitchFamily="2" charset="0"/>
      <p:regular r:id="rId34"/>
    </p:embeddedFont>
    <p:embeddedFont>
      <p:font typeface="Book Antiqua" panose="02040602050305030304" pitchFamily="18"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Merriweather" pitchFamily="2" charset="77"/>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94"/>
  </p:normalViewPr>
  <p:slideViewPr>
    <p:cSldViewPr snapToGrid="0">
      <p:cViewPr varScale="1">
        <p:scale>
          <a:sx n="83" d="100"/>
          <a:sy n="83" d="100"/>
        </p:scale>
        <p:origin x="208" y="101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Themes: </a:t>
            </a:r>
            <a:r>
              <a:rPr lang="en-US">
                <a:solidFill>
                  <a:schemeClr val="dk1"/>
                </a:solidFill>
              </a:rPr>
              <a:t>What is the issue and how would it affect one's nursing practice? What is your group's position on the subject? How can you use EBP to effectively advocate policy addressing the issue?</a:t>
            </a:r>
            <a:endParaRPr>
              <a:solidFill>
                <a:schemeClr val="dk1"/>
              </a:solidFill>
            </a:endParaRPr>
          </a:p>
          <a:p>
            <a:pPr marL="0" lvl="0" indent="0" algn="l" rtl="0">
              <a:spcBef>
                <a:spcPts val="0"/>
              </a:spcBef>
              <a:spcAft>
                <a:spcPts val="0"/>
              </a:spcAft>
              <a:buNone/>
            </a:pPr>
            <a:endParaRPr b="1"/>
          </a:p>
          <a:p>
            <a:pPr marL="0" lvl="0" indent="0" algn="l" rtl="0">
              <a:spcBef>
                <a:spcPts val="0"/>
              </a:spcBef>
              <a:spcAft>
                <a:spcPts val="0"/>
              </a:spcAft>
              <a:buNone/>
            </a:pPr>
            <a:r>
              <a:rPr lang="en-US" b="1"/>
              <a:t>Slide topics:</a:t>
            </a:r>
            <a:endParaRPr b="1"/>
          </a:p>
          <a:p>
            <a:pPr marL="0" lvl="0" indent="0" algn="l" rtl="0">
              <a:spcBef>
                <a:spcPts val="0"/>
              </a:spcBef>
              <a:spcAft>
                <a:spcPts val="0"/>
              </a:spcAft>
              <a:buNone/>
            </a:pPr>
            <a:r>
              <a:rPr lang="en-US"/>
              <a:t>-Overview</a:t>
            </a:r>
            <a:endParaRPr/>
          </a:p>
          <a:p>
            <a:pPr marL="0" lvl="0" indent="0" algn="l" rtl="0">
              <a:spcBef>
                <a:spcPts val="0"/>
              </a:spcBef>
              <a:spcAft>
                <a:spcPts val="0"/>
              </a:spcAft>
              <a:buNone/>
            </a:pPr>
            <a:r>
              <a:rPr lang="en-US"/>
              <a:t>-History</a:t>
            </a:r>
            <a:endParaRPr/>
          </a:p>
          <a:p>
            <a:pPr marL="0" lvl="0" indent="0" algn="l" rtl="0">
              <a:spcBef>
                <a:spcPts val="0"/>
              </a:spcBef>
              <a:spcAft>
                <a:spcPts val="0"/>
              </a:spcAft>
              <a:buNone/>
            </a:pPr>
            <a:r>
              <a:rPr lang="en-US"/>
              <a:t>-NLC vs eNLC</a:t>
            </a:r>
            <a:endParaRPr/>
          </a:p>
          <a:p>
            <a:pPr marL="0" lvl="0" indent="0" algn="l" rtl="0">
              <a:spcBef>
                <a:spcPts val="0"/>
              </a:spcBef>
              <a:spcAft>
                <a:spcPts val="0"/>
              </a:spcAft>
              <a:buNone/>
            </a:pPr>
            <a:r>
              <a:rPr lang="en-US"/>
              <a:t>-eNLC Adoption Process</a:t>
            </a:r>
            <a:endParaRPr/>
          </a:p>
          <a:p>
            <a:pPr marL="0" lvl="0" indent="0" algn="l" rtl="0">
              <a:spcBef>
                <a:spcPts val="0"/>
              </a:spcBef>
              <a:spcAft>
                <a:spcPts val="0"/>
              </a:spcAft>
              <a:buNone/>
            </a:pPr>
            <a:r>
              <a:rPr lang="en-US"/>
              <a:t>-Current state of eNLC</a:t>
            </a:r>
            <a:endParaRPr/>
          </a:p>
          <a:p>
            <a:pPr marL="0" lvl="0" indent="0" algn="l" rtl="0">
              <a:spcBef>
                <a:spcPts val="0"/>
              </a:spcBef>
              <a:spcAft>
                <a:spcPts val="0"/>
              </a:spcAft>
              <a:buNone/>
            </a:pPr>
            <a:r>
              <a:rPr lang="en-US"/>
              <a:t>-Nursing advocacy </a:t>
            </a:r>
            <a:endParaRPr/>
          </a:p>
          <a:p>
            <a:pPr marL="0" lvl="0" indent="0" algn="l" rtl="0">
              <a:spcBef>
                <a:spcPts val="0"/>
              </a:spcBef>
              <a:spcAft>
                <a:spcPts val="0"/>
              </a:spcAft>
              <a:buNone/>
            </a:pPr>
            <a:r>
              <a:rPr lang="en-US"/>
              <a:t>-DC vs VA nursing licensure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b228d4441c_1_15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b228d4441c_1_1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b228d4441c_1_7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b228d4441c_1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b228d4441c_1_6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b228d4441c_1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b228d4441c_1_6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b228d4441c_1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b228d4441c_1_7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b228d4441c_1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b228d4441c_1_7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228d4441c_1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b228d4441c_1_15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b228d4441c_1_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b228d4441c_1_15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b228d4441c_1_1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b43e3bd396_3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b43e3bd396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b228d4441c_1_15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b228d4441c_1_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b228d4441c_1_16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b228d4441c_1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b43e3bd396_3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b43e3bd396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b228d4441c_1_16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b228d4441c_1_1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b0f9f99448_0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b0f9f9944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b43e3bd396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b43e3bd39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b0f9f99448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b0f9f9944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b0f9f99448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b0f9f9944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b0f9f99448_0_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b0f9f9944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b0f9f99448_0_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b0f9f9944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b0f9f99448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b0f9f9944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b0f9f99448_0_2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b0f9f99448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b0f9f99448_0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b0f9f99448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b0f9f99448_0_2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b0f9f99448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b228d4441c_1_16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b228d4441c_1_1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b228d4441c_1_7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b228d4441c_1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b228d4441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b228d4441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b228d4441c_1_6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b228d4441c_1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b228d4441c_1_15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b228d4441c_1_1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b228d4441c_1_15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b228d4441c_1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5863987"/>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719633"/>
            <a:ext cx="8520600" cy="17100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2504747"/>
            <a:ext cx="4242600" cy="984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1108233"/>
            <a:ext cx="5334900" cy="16596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828567"/>
            <a:ext cx="5334900" cy="12567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3"/>
          <p:cNvSpPr txBox="1">
            <a:spLocks noGrp="1"/>
          </p:cNvSpPr>
          <p:nvPr>
            <p:ph type="body" idx="1"/>
          </p:nvPr>
        </p:nvSpPr>
        <p:spPr>
          <a:xfrm>
            <a:off x="699247" y="1861441"/>
            <a:ext cx="7745400" cy="31704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spcBef>
                <a:spcPts val="120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spcBef>
                <a:spcPts val="12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spcBef>
                <a:spcPts val="120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spcBef>
                <a:spcPts val="120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spcBef>
                <a:spcPts val="12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spcBef>
                <a:spcPts val="12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spcBef>
                <a:spcPts val="12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spcBef>
                <a:spcPts val="1200"/>
              </a:spcBef>
              <a:spcAft>
                <a:spcPts val="120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62" name="Google Shape;62;p13"/>
          <p:cNvSpPr txBox="1">
            <a:spLocks noGrp="1"/>
          </p:cNvSpPr>
          <p:nvPr>
            <p:ph type="title"/>
          </p:nvPr>
        </p:nvSpPr>
        <p:spPr>
          <a:xfrm>
            <a:off x="688490" y="570156"/>
            <a:ext cx="7756200" cy="10542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spcBef>
                <a:spcPts val="0"/>
              </a:spcBef>
              <a:spcAft>
                <a:spcPts val="0"/>
              </a:spcAft>
              <a:buSzPts val="2800"/>
              <a:buNone/>
              <a:defRPr sz="1800" b="0" i="0" u="none" strike="noStrike" cap="none">
                <a:solidFill>
                  <a:schemeClr val="dk2"/>
                </a:solidFill>
              </a:defRPr>
            </a:lvl2pPr>
            <a:lvl3pPr marR="0" lvl="2" algn="l" rtl="0">
              <a:spcBef>
                <a:spcPts val="0"/>
              </a:spcBef>
              <a:spcAft>
                <a:spcPts val="0"/>
              </a:spcAft>
              <a:buSzPts val="2800"/>
              <a:buNone/>
              <a:defRPr sz="1800" b="0" i="0" u="none" strike="noStrike" cap="none">
                <a:solidFill>
                  <a:schemeClr val="dk2"/>
                </a:solidFill>
              </a:defRPr>
            </a:lvl3pPr>
            <a:lvl4pPr marR="0" lvl="3" algn="l" rtl="0">
              <a:spcBef>
                <a:spcPts val="0"/>
              </a:spcBef>
              <a:spcAft>
                <a:spcPts val="0"/>
              </a:spcAft>
              <a:buSzPts val="2800"/>
              <a:buNone/>
              <a:defRPr sz="1800" b="0" i="0" u="none" strike="noStrike" cap="none">
                <a:solidFill>
                  <a:schemeClr val="dk2"/>
                </a:solidFill>
              </a:defRPr>
            </a:lvl4pPr>
            <a:lvl5pPr marR="0" lvl="4" algn="l" rtl="0">
              <a:spcBef>
                <a:spcPts val="0"/>
              </a:spcBef>
              <a:spcAft>
                <a:spcPts val="0"/>
              </a:spcAft>
              <a:buSzPts val="2800"/>
              <a:buNone/>
              <a:defRPr sz="1800" b="0" i="0" u="none" strike="noStrike" cap="none">
                <a:solidFill>
                  <a:schemeClr val="dk2"/>
                </a:solidFill>
              </a:defRPr>
            </a:lvl5pPr>
            <a:lvl6pPr marR="0" lvl="5" algn="l" rtl="0">
              <a:spcBef>
                <a:spcPts val="0"/>
              </a:spcBef>
              <a:spcAft>
                <a:spcPts val="0"/>
              </a:spcAft>
              <a:buSzPts val="2800"/>
              <a:buNone/>
              <a:defRPr sz="1800" b="0" i="0" u="none" strike="noStrike" cap="none">
                <a:solidFill>
                  <a:schemeClr val="dk2"/>
                </a:solidFill>
              </a:defRPr>
            </a:lvl6pPr>
            <a:lvl7pPr marR="0" lvl="6" algn="l" rtl="0">
              <a:spcBef>
                <a:spcPts val="0"/>
              </a:spcBef>
              <a:spcAft>
                <a:spcPts val="0"/>
              </a:spcAft>
              <a:buSzPts val="2800"/>
              <a:buNone/>
              <a:defRPr sz="1800" b="0" i="0" u="none" strike="noStrike" cap="none">
                <a:solidFill>
                  <a:schemeClr val="dk2"/>
                </a:solidFill>
              </a:defRPr>
            </a:lvl7pPr>
            <a:lvl8pPr marR="0" lvl="7" algn="l" rtl="0">
              <a:spcBef>
                <a:spcPts val="0"/>
              </a:spcBef>
              <a:spcAft>
                <a:spcPts val="0"/>
              </a:spcAft>
              <a:buSzPts val="2800"/>
              <a:buNone/>
              <a:defRPr sz="1800" b="0" i="0" u="none" strike="noStrike" cap="none">
                <a:solidFill>
                  <a:schemeClr val="dk2"/>
                </a:solidFill>
              </a:defRPr>
            </a:lvl8pPr>
            <a:lvl9pPr marR="0" lvl="8" algn="l" rtl="0">
              <a:spcBef>
                <a:spcPts val="0"/>
              </a:spcBef>
              <a:spcAft>
                <a:spcPts val="0"/>
              </a:spcAft>
              <a:buSzPts val="2800"/>
              <a:buNone/>
              <a:defRPr sz="1800" b="0" i="0" u="none" strike="noStrike" cap="none">
                <a:solidFill>
                  <a:schemeClr val="dk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63"/>
        <p:cNvGrpSpPr/>
        <p:nvPr/>
      </p:nvGrpSpPr>
      <p:grpSpPr>
        <a:xfrm>
          <a:off x="0" y="0"/>
          <a:ext cx="0" cy="0"/>
          <a:chOff x="0" y="0"/>
          <a:chExt cx="0" cy="0"/>
        </a:xfrm>
      </p:grpSpPr>
      <p:pic>
        <p:nvPicPr>
          <p:cNvPr id="64" name="Google Shape;64;p14" descr="PPT-General9.jpg"/>
          <p:cNvPicPr preferRelativeResize="0"/>
          <p:nvPr/>
        </p:nvPicPr>
        <p:blipFill rotWithShape="1">
          <a:blip r:embed="rId2">
            <a:alphaModFix/>
          </a:blip>
          <a:srcRect/>
          <a:stretch/>
        </p:blipFill>
        <p:spPr>
          <a:xfrm>
            <a:off x="0" y="0"/>
            <a:ext cx="9143998" cy="68579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64132"/>
            <a:ext cx="9144250" cy="5863987"/>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5863987"/>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719633"/>
            <a:ext cx="8520600" cy="17100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685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58833"/>
            <a:ext cx="4313625" cy="5865687"/>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5860653"/>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667900"/>
            <a:ext cx="3706500" cy="33453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667900"/>
            <a:ext cx="4166400" cy="5464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70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667900"/>
            <a:ext cx="8520600" cy="831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2007600"/>
            <a:ext cx="3999900" cy="410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2007600"/>
            <a:ext cx="3999900" cy="410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70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667900"/>
            <a:ext cx="8520600" cy="831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685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667900"/>
            <a:ext cx="3127500" cy="2438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3187533"/>
            <a:ext cx="3127500" cy="3063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1064800"/>
            <a:ext cx="6247800" cy="4728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685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667900"/>
            <a:ext cx="3704400" cy="273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3502300"/>
            <a:ext cx="3704400" cy="1235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667900"/>
            <a:ext cx="3954000" cy="5481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5825333"/>
            <a:ext cx="9144000" cy="103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6028533"/>
            <a:ext cx="7979400" cy="614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tradingeconomics.com/portugal/consumer-price-index-cpi"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43775" y="1311050"/>
            <a:ext cx="3127500" cy="36132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Clr>
                <a:srgbClr val="FFFFFF"/>
              </a:buClr>
              <a:buSzPts val="4000"/>
              <a:buFont typeface="Arial"/>
              <a:buNone/>
            </a:pPr>
            <a:r>
              <a:rPr lang="en-US" sz="3000" b="1" dirty="0"/>
              <a:t>AN ANALYSIS OF PORTUGUESE BANK MARKETING DATA</a:t>
            </a:r>
            <a:r>
              <a:rPr lang="en-US" sz="2400" u="sng" dirty="0"/>
              <a:t> </a:t>
            </a:r>
            <a:endParaRPr sz="2400" u="sng" dirty="0"/>
          </a:p>
        </p:txBody>
      </p:sp>
      <p:sp>
        <p:nvSpPr>
          <p:cNvPr id="70" name="Google Shape;70;p15"/>
          <p:cNvSpPr txBox="1">
            <a:spLocks noGrp="1"/>
          </p:cNvSpPr>
          <p:nvPr>
            <p:ph type="body" idx="1"/>
          </p:nvPr>
        </p:nvSpPr>
        <p:spPr>
          <a:xfrm>
            <a:off x="613575" y="4979883"/>
            <a:ext cx="3127500" cy="17871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SzPts val="2400"/>
              <a:buNone/>
            </a:pPr>
            <a:r>
              <a:rPr lang="en-US" sz="1800">
                <a:solidFill>
                  <a:schemeClr val="lt1"/>
                </a:solidFill>
                <a:latin typeface="Book Antiqua"/>
                <a:ea typeface="Book Antiqua"/>
                <a:cs typeface="Book Antiqua"/>
                <a:sym typeface="Book Antiqua"/>
              </a:rPr>
              <a:t>Team 11 : </a:t>
            </a:r>
            <a:endParaRPr sz="1800">
              <a:solidFill>
                <a:schemeClr val="lt1"/>
              </a:solidFill>
              <a:latin typeface="Book Antiqua"/>
              <a:ea typeface="Book Antiqua"/>
              <a:cs typeface="Book Antiqua"/>
              <a:sym typeface="Book Antiqua"/>
            </a:endParaRPr>
          </a:p>
          <a:p>
            <a:pPr marL="0" lvl="0" indent="0" algn="r" rtl="0">
              <a:spcBef>
                <a:spcPts val="1200"/>
              </a:spcBef>
              <a:spcAft>
                <a:spcPts val="0"/>
              </a:spcAft>
              <a:buSzPts val="2400"/>
              <a:buNone/>
            </a:pPr>
            <a:r>
              <a:rPr lang="en-US" sz="1800">
                <a:solidFill>
                  <a:schemeClr val="lt1"/>
                </a:solidFill>
                <a:latin typeface="Book Antiqua"/>
                <a:ea typeface="Book Antiqua"/>
                <a:cs typeface="Book Antiqua"/>
                <a:sym typeface="Book Antiqua"/>
              </a:rPr>
              <a:t>Anjali Mudgal, </a:t>
            </a:r>
            <a:endParaRPr sz="1800">
              <a:solidFill>
                <a:schemeClr val="lt1"/>
              </a:solidFill>
              <a:latin typeface="Book Antiqua"/>
              <a:ea typeface="Book Antiqua"/>
              <a:cs typeface="Book Antiqua"/>
              <a:sym typeface="Book Antiqua"/>
            </a:endParaRPr>
          </a:p>
          <a:p>
            <a:pPr marL="0" lvl="0" indent="0" algn="r" rtl="0">
              <a:spcBef>
                <a:spcPts val="1200"/>
              </a:spcBef>
              <a:spcAft>
                <a:spcPts val="0"/>
              </a:spcAft>
              <a:buSzPts val="2400"/>
              <a:buNone/>
            </a:pPr>
            <a:r>
              <a:rPr lang="en-US" sz="1800">
                <a:solidFill>
                  <a:schemeClr val="lt1"/>
                </a:solidFill>
                <a:latin typeface="Book Antiqua"/>
                <a:ea typeface="Book Antiqua"/>
                <a:cs typeface="Book Antiqua"/>
                <a:sym typeface="Book Antiqua"/>
              </a:rPr>
              <a:t>Guoshan Yu, </a:t>
            </a:r>
            <a:endParaRPr sz="1800">
              <a:solidFill>
                <a:schemeClr val="lt1"/>
              </a:solidFill>
              <a:latin typeface="Book Antiqua"/>
              <a:ea typeface="Book Antiqua"/>
              <a:cs typeface="Book Antiqua"/>
              <a:sym typeface="Book Antiqua"/>
            </a:endParaRPr>
          </a:p>
          <a:p>
            <a:pPr marL="0" lvl="0" indent="0" algn="r" rtl="0">
              <a:spcBef>
                <a:spcPts val="1200"/>
              </a:spcBef>
              <a:spcAft>
                <a:spcPts val="1200"/>
              </a:spcAft>
              <a:buSzPts val="2400"/>
              <a:buNone/>
            </a:pPr>
            <a:r>
              <a:rPr lang="en-US" sz="1800">
                <a:solidFill>
                  <a:schemeClr val="lt1"/>
                </a:solidFill>
                <a:latin typeface="Book Antiqua"/>
                <a:ea typeface="Book Antiqua"/>
                <a:cs typeface="Book Antiqua"/>
                <a:sym typeface="Book Antiqua"/>
              </a:rPr>
              <a:t>Medhasweta Sen</a:t>
            </a:r>
            <a:endParaRPr sz="1800">
              <a:solidFill>
                <a:schemeClr val="lt1"/>
              </a:solidFill>
              <a:latin typeface="Book Antiqua"/>
              <a:ea typeface="Book Antiqua"/>
              <a:cs typeface="Book Antiqua"/>
              <a:sym typeface="Book Antiqua"/>
            </a:endParaRPr>
          </a:p>
        </p:txBody>
      </p:sp>
      <p:pic>
        <p:nvPicPr>
          <p:cNvPr id="71" name="Google Shape;71;p15"/>
          <p:cNvPicPr preferRelativeResize="0"/>
          <p:nvPr/>
        </p:nvPicPr>
        <p:blipFill>
          <a:blip r:embed="rId3">
            <a:alphaModFix/>
          </a:blip>
          <a:stretch>
            <a:fillRect/>
          </a:stretch>
        </p:blipFill>
        <p:spPr>
          <a:xfrm>
            <a:off x="4402050" y="1311050"/>
            <a:ext cx="3965250" cy="341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body" idx="1"/>
          </p:nvPr>
        </p:nvSpPr>
        <p:spPr>
          <a:xfrm>
            <a:off x="165900" y="5046850"/>
            <a:ext cx="8685300" cy="1552500"/>
          </a:xfrm>
          <a:prstGeom prst="rect">
            <a:avLst/>
          </a:prstGeom>
        </p:spPr>
        <p:txBody>
          <a:bodyPr spcFirstLastPara="1" wrap="square" lIns="91425" tIns="45700" rIns="91425" bIns="45700" anchor="t" anchorCtr="0">
            <a:normAutofit lnSpcReduction="10000"/>
          </a:bodyPr>
          <a:lstStyle/>
          <a:p>
            <a:pPr marL="457200" lvl="0" indent="-336550" algn="l" rtl="0">
              <a:spcBef>
                <a:spcPts val="480"/>
              </a:spcBef>
              <a:spcAft>
                <a:spcPts val="0"/>
              </a:spcAft>
              <a:buSzPts val="1700"/>
              <a:buChar char="●"/>
            </a:pPr>
            <a:r>
              <a:rPr lang="en-US" sz="1700"/>
              <a:t>Students and unemployed are highly likely to subscribe to the term deposit, but the contact rate is relatively low.</a:t>
            </a:r>
            <a:endParaRPr sz="1700"/>
          </a:p>
          <a:p>
            <a:pPr marL="457200" lvl="0" indent="-336550" algn="l" rtl="0">
              <a:spcBef>
                <a:spcPts val="0"/>
              </a:spcBef>
              <a:spcAft>
                <a:spcPts val="0"/>
              </a:spcAft>
              <a:buSzPts val="1700"/>
              <a:buChar char="●"/>
            </a:pPr>
            <a:r>
              <a:rPr lang="en-US" sz="1700"/>
              <a:t>Should considering targeting the moderate and high balance group </a:t>
            </a:r>
            <a:endParaRPr sz="1700"/>
          </a:p>
          <a:p>
            <a:pPr marL="457200" lvl="0" indent="0" algn="l" rtl="0">
              <a:spcBef>
                <a:spcPts val="1200"/>
              </a:spcBef>
              <a:spcAft>
                <a:spcPts val="1200"/>
              </a:spcAft>
              <a:buNone/>
            </a:pPr>
            <a:r>
              <a:rPr lang="en-US" sz="1700"/>
              <a:t> </a:t>
            </a:r>
            <a:endParaRPr sz="1700"/>
          </a:p>
        </p:txBody>
      </p:sp>
      <p:sp>
        <p:nvSpPr>
          <p:cNvPr id="145" name="Google Shape;145;p24"/>
          <p:cNvSpPr txBox="1">
            <a:spLocks noGrp="1"/>
          </p:cNvSpPr>
          <p:nvPr>
            <p:ph type="title"/>
          </p:nvPr>
        </p:nvSpPr>
        <p:spPr>
          <a:xfrm>
            <a:off x="693890" y="32490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Balance and Jobs </a:t>
            </a:r>
            <a:endParaRPr/>
          </a:p>
        </p:txBody>
      </p:sp>
      <p:pic>
        <p:nvPicPr>
          <p:cNvPr id="146" name="Google Shape;146;p24"/>
          <p:cNvPicPr preferRelativeResize="0"/>
          <p:nvPr/>
        </p:nvPicPr>
        <p:blipFill>
          <a:blip r:embed="rId3">
            <a:alphaModFix/>
          </a:blip>
          <a:stretch>
            <a:fillRect/>
          </a:stretch>
        </p:blipFill>
        <p:spPr>
          <a:xfrm>
            <a:off x="189850" y="1198025"/>
            <a:ext cx="4441899" cy="3716726"/>
          </a:xfrm>
          <a:prstGeom prst="rect">
            <a:avLst/>
          </a:prstGeom>
          <a:noFill/>
          <a:ln>
            <a:noFill/>
          </a:ln>
        </p:spPr>
      </p:pic>
      <p:pic>
        <p:nvPicPr>
          <p:cNvPr id="147" name="Google Shape;147;p24"/>
          <p:cNvPicPr preferRelativeResize="0"/>
          <p:nvPr/>
        </p:nvPicPr>
        <p:blipFill>
          <a:blip r:embed="rId4">
            <a:alphaModFix/>
          </a:blip>
          <a:stretch>
            <a:fillRect/>
          </a:stretch>
        </p:blipFill>
        <p:spPr>
          <a:xfrm>
            <a:off x="4779525" y="1103700"/>
            <a:ext cx="4274150" cy="3943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body" idx="1"/>
          </p:nvPr>
        </p:nvSpPr>
        <p:spPr>
          <a:xfrm>
            <a:off x="5796873" y="1702850"/>
            <a:ext cx="2442000" cy="3170400"/>
          </a:xfrm>
          <a:prstGeom prst="rect">
            <a:avLst/>
          </a:prstGeom>
        </p:spPr>
        <p:txBody>
          <a:bodyPr spcFirstLastPara="1" wrap="square" lIns="91425" tIns="45700" rIns="91425" bIns="45700" anchor="t" anchorCtr="0">
            <a:normAutofit/>
          </a:bodyPr>
          <a:lstStyle/>
          <a:p>
            <a:pPr marL="457200" lvl="0" indent="-299085" algn="l" rtl="0">
              <a:spcBef>
                <a:spcPts val="480"/>
              </a:spcBef>
              <a:spcAft>
                <a:spcPts val="0"/>
              </a:spcAft>
              <a:buSzPct val="100000"/>
              <a:buChar char="●"/>
            </a:pPr>
            <a:r>
              <a:rPr lang="en-US" sz="1200"/>
              <a:t>T</a:t>
            </a:r>
            <a:r>
              <a:rPr lang="en-US" sz="1400"/>
              <a:t>he elders are more likely to subscribe to term deposits </a:t>
            </a:r>
            <a:endParaRPr sz="1400"/>
          </a:p>
          <a:p>
            <a:pPr marL="457200" lvl="0" indent="0" algn="l" rtl="0">
              <a:spcBef>
                <a:spcPts val="1200"/>
              </a:spcBef>
              <a:spcAft>
                <a:spcPts val="0"/>
              </a:spcAft>
              <a:buNone/>
            </a:pPr>
            <a:endParaRPr sz="1400"/>
          </a:p>
          <a:p>
            <a:pPr marL="457200" lvl="0" indent="-310832" algn="l" rtl="0">
              <a:spcBef>
                <a:spcPts val="1200"/>
              </a:spcBef>
              <a:spcAft>
                <a:spcPts val="0"/>
              </a:spcAft>
              <a:buSzPct val="100000"/>
              <a:buChar char="●"/>
            </a:pPr>
            <a:r>
              <a:rPr lang="en-US" sz="1400"/>
              <a:t>MIddle Age are distributed more evenly for both decisions</a:t>
            </a:r>
            <a:endParaRPr sz="1400"/>
          </a:p>
          <a:p>
            <a:pPr marL="457200" lvl="0" indent="0" algn="l" rtl="0">
              <a:spcBef>
                <a:spcPts val="1200"/>
              </a:spcBef>
              <a:spcAft>
                <a:spcPts val="0"/>
              </a:spcAft>
              <a:buNone/>
            </a:pPr>
            <a:endParaRPr sz="1200"/>
          </a:p>
          <a:p>
            <a:pPr marL="457200" lvl="0" indent="0" algn="l" rtl="0">
              <a:spcBef>
                <a:spcPts val="1200"/>
              </a:spcBef>
              <a:spcAft>
                <a:spcPts val="0"/>
              </a:spcAft>
              <a:buNone/>
            </a:pPr>
            <a:endParaRPr sz="1200"/>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sp>
        <p:nvSpPr>
          <p:cNvPr id="153" name="Google Shape;153;p2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Age </a:t>
            </a:r>
            <a:endParaRPr/>
          </a:p>
        </p:txBody>
      </p:sp>
      <p:pic>
        <p:nvPicPr>
          <p:cNvPr id="154" name="Google Shape;154;p25"/>
          <p:cNvPicPr preferRelativeResize="0"/>
          <p:nvPr/>
        </p:nvPicPr>
        <p:blipFill>
          <a:blip r:embed="rId3">
            <a:alphaModFix/>
          </a:blip>
          <a:stretch>
            <a:fillRect/>
          </a:stretch>
        </p:blipFill>
        <p:spPr>
          <a:xfrm>
            <a:off x="392888" y="1418663"/>
            <a:ext cx="5476875" cy="4352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body" idx="1"/>
          </p:nvPr>
        </p:nvSpPr>
        <p:spPr>
          <a:xfrm>
            <a:off x="688498" y="1918050"/>
            <a:ext cx="3413700" cy="3170400"/>
          </a:xfrm>
          <a:prstGeom prst="rect">
            <a:avLst/>
          </a:prstGeom>
        </p:spPr>
        <p:txBody>
          <a:bodyPr spcFirstLastPara="1" wrap="square" lIns="91425" tIns="45700" rIns="91425" bIns="45700" anchor="t" anchorCtr="0">
            <a:normAutofit/>
          </a:bodyPr>
          <a:lstStyle/>
          <a:p>
            <a:pPr marL="457200" lvl="0" indent="-311150" algn="l" rtl="0">
              <a:spcBef>
                <a:spcPts val="480"/>
              </a:spcBef>
              <a:spcAft>
                <a:spcPts val="0"/>
              </a:spcAft>
              <a:buSzPts val="1300"/>
              <a:buChar char="●"/>
            </a:pPr>
            <a:r>
              <a:rPr lang="en-US" sz="1300"/>
              <a:t>People are more likely to subscribe when the number of calls are less than 5. </a:t>
            </a:r>
            <a:endParaRPr sz="1300"/>
          </a:p>
          <a:p>
            <a:pPr marL="457200" lvl="0" indent="0" algn="l" rtl="0">
              <a:spcBef>
                <a:spcPts val="1200"/>
              </a:spcBef>
              <a:spcAft>
                <a:spcPts val="0"/>
              </a:spcAft>
              <a:buNone/>
            </a:pPr>
            <a:endParaRPr sz="1300"/>
          </a:p>
          <a:p>
            <a:pPr marL="457200" lvl="0" indent="-311150" algn="l" rtl="0">
              <a:spcBef>
                <a:spcPts val="1200"/>
              </a:spcBef>
              <a:spcAft>
                <a:spcPts val="0"/>
              </a:spcAft>
              <a:buSzPts val="1300"/>
              <a:buChar char="●"/>
            </a:pPr>
            <a:r>
              <a:rPr lang="en-US" sz="1300"/>
              <a:t>From the previous customers they should target the people who they have called less than 5 times.</a:t>
            </a:r>
            <a:endParaRPr sz="1300"/>
          </a:p>
          <a:p>
            <a:pPr marL="457200" lvl="0" indent="0" algn="l" rtl="0">
              <a:spcBef>
                <a:spcPts val="1200"/>
              </a:spcBef>
              <a:spcAft>
                <a:spcPts val="1200"/>
              </a:spcAft>
              <a:buNone/>
            </a:pPr>
            <a:endParaRPr sz="1300"/>
          </a:p>
        </p:txBody>
      </p:sp>
      <p:sp>
        <p:nvSpPr>
          <p:cNvPr id="160" name="Google Shape;160;p26"/>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Number of Calls and Duration</a:t>
            </a:r>
            <a:endParaRPr/>
          </a:p>
        </p:txBody>
      </p:sp>
      <p:pic>
        <p:nvPicPr>
          <p:cNvPr id="161" name="Google Shape;161;p26"/>
          <p:cNvPicPr preferRelativeResize="0"/>
          <p:nvPr/>
        </p:nvPicPr>
        <p:blipFill>
          <a:blip r:embed="rId3">
            <a:alphaModFix/>
          </a:blip>
          <a:stretch>
            <a:fillRect/>
          </a:stretch>
        </p:blipFill>
        <p:spPr>
          <a:xfrm>
            <a:off x="4102200" y="1861450"/>
            <a:ext cx="4607850" cy="3978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Month wise Subscription Rates</a:t>
            </a:r>
            <a:endParaRPr/>
          </a:p>
        </p:txBody>
      </p:sp>
      <p:pic>
        <p:nvPicPr>
          <p:cNvPr id="167" name="Google Shape;167;p27"/>
          <p:cNvPicPr preferRelativeResize="0"/>
          <p:nvPr/>
        </p:nvPicPr>
        <p:blipFill>
          <a:blip r:embed="rId3">
            <a:alphaModFix/>
          </a:blip>
          <a:stretch>
            <a:fillRect/>
          </a:stretch>
        </p:blipFill>
        <p:spPr>
          <a:xfrm>
            <a:off x="4785800" y="1422713"/>
            <a:ext cx="4188375" cy="3043850"/>
          </a:xfrm>
          <a:prstGeom prst="rect">
            <a:avLst/>
          </a:prstGeom>
          <a:noFill/>
          <a:ln>
            <a:noFill/>
          </a:ln>
        </p:spPr>
      </p:pic>
      <p:pic>
        <p:nvPicPr>
          <p:cNvPr id="168" name="Google Shape;168;p27"/>
          <p:cNvPicPr preferRelativeResize="0"/>
          <p:nvPr/>
        </p:nvPicPr>
        <p:blipFill>
          <a:blip r:embed="rId4">
            <a:alphaModFix/>
          </a:blip>
          <a:stretch>
            <a:fillRect/>
          </a:stretch>
        </p:blipFill>
        <p:spPr>
          <a:xfrm>
            <a:off x="248200" y="1257724"/>
            <a:ext cx="4499851" cy="3373825"/>
          </a:xfrm>
          <a:prstGeom prst="rect">
            <a:avLst/>
          </a:prstGeom>
          <a:noFill/>
          <a:ln>
            <a:noFill/>
          </a:ln>
        </p:spPr>
      </p:pic>
      <p:sp>
        <p:nvSpPr>
          <p:cNvPr id="169" name="Google Shape;169;p27"/>
          <p:cNvSpPr txBox="1"/>
          <p:nvPr/>
        </p:nvSpPr>
        <p:spPr>
          <a:xfrm>
            <a:off x="386875" y="5008475"/>
            <a:ext cx="79428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Roboto"/>
              <a:buChar char="●"/>
            </a:pPr>
            <a:r>
              <a:rPr lang="en-US" sz="1500">
                <a:latin typeface="Roboto"/>
                <a:ea typeface="Roboto"/>
                <a:cs typeface="Roboto"/>
                <a:sym typeface="Roboto"/>
              </a:rPr>
              <a:t>Should contact more in March, Sep, Dec instead of May</a:t>
            </a:r>
            <a:endParaRPr sz="1500">
              <a:latin typeface="Roboto"/>
              <a:ea typeface="Roboto"/>
              <a:cs typeface="Roboto"/>
              <a:sym typeface="Roboto"/>
            </a:endParaRPr>
          </a:p>
          <a:p>
            <a:pPr marL="457200" lvl="0" indent="-323850" algn="l" rtl="0">
              <a:spcBef>
                <a:spcPts val="0"/>
              </a:spcBef>
              <a:spcAft>
                <a:spcPts val="0"/>
              </a:spcAft>
              <a:buSzPts val="1500"/>
              <a:buFont typeface="Roboto"/>
              <a:buChar char="●"/>
            </a:pPr>
            <a:r>
              <a:rPr lang="en-US" sz="1500">
                <a:latin typeface="Roboto"/>
                <a:ea typeface="Roboto"/>
                <a:cs typeface="Roboto"/>
                <a:sym typeface="Roboto"/>
              </a:rPr>
              <a:t>No direct relation with social and economic factors is observed here.</a:t>
            </a:r>
            <a:endParaRPr sz="1500">
              <a:latin typeface="Roboto"/>
              <a:ea typeface="Roboto"/>
              <a:cs typeface="Roboto"/>
              <a:sym typeface="Roboto"/>
            </a:endParaRPr>
          </a:p>
        </p:txBody>
      </p:sp>
      <p:sp>
        <p:nvSpPr>
          <p:cNvPr id="170" name="Google Shape;170;p27"/>
          <p:cNvSpPr txBox="1"/>
          <p:nvPr/>
        </p:nvSpPr>
        <p:spPr>
          <a:xfrm>
            <a:off x="4773250" y="2311150"/>
            <a:ext cx="418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71" name="Google Shape;171;p27"/>
          <p:cNvSpPr/>
          <p:nvPr/>
        </p:nvSpPr>
        <p:spPr>
          <a:xfrm>
            <a:off x="4735500" y="2273425"/>
            <a:ext cx="4238700" cy="24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4760638" y="3538950"/>
            <a:ext cx="4238700" cy="24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4748038" y="4181875"/>
            <a:ext cx="4238700" cy="24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body" idx="1"/>
          </p:nvPr>
        </p:nvSpPr>
        <p:spPr>
          <a:xfrm>
            <a:off x="623775" y="2087850"/>
            <a:ext cx="2876100" cy="1996800"/>
          </a:xfrm>
          <a:prstGeom prst="rect">
            <a:avLst/>
          </a:prstGeom>
        </p:spPr>
        <p:txBody>
          <a:bodyPr spcFirstLastPara="1" wrap="square" lIns="91425" tIns="45700" rIns="91425" bIns="45700" anchor="t" anchorCtr="0">
            <a:normAutofit/>
          </a:bodyPr>
          <a:lstStyle/>
          <a:p>
            <a:pPr marL="457200" lvl="0" indent="-311150" algn="l" rtl="0">
              <a:spcBef>
                <a:spcPts val="480"/>
              </a:spcBef>
              <a:spcAft>
                <a:spcPts val="0"/>
              </a:spcAft>
              <a:buSzPts val="1300"/>
              <a:buChar char="●"/>
            </a:pPr>
            <a:r>
              <a:rPr lang="en-US" sz="1300"/>
              <a:t>Maintains the original relationship of variables</a:t>
            </a:r>
            <a:endParaRPr sz="1300"/>
          </a:p>
          <a:p>
            <a:pPr marL="457200" lvl="0" indent="-311150" algn="l" rtl="0">
              <a:spcBef>
                <a:spcPts val="0"/>
              </a:spcBef>
              <a:spcAft>
                <a:spcPts val="0"/>
              </a:spcAft>
              <a:buSzPts val="1300"/>
              <a:buChar char="●"/>
            </a:pPr>
            <a:r>
              <a:rPr lang="en-US" sz="1300"/>
              <a:t>saves from the problem of curse of dimensionality </a:t>
            </a:r>
            <a:endParaRPr sz="1300"/>
          </a:p>
          <a:p>
            <a:pPr marL="457200" lvl="0" indent="-311150" algn="l" rtl="0">
              <a:spcBef>
                <a:spcPts val="0"/>
              </a:spcBef>
              <a:spcAft>
                <a:spcPts val="0"/>
              </a:spcAft>
              <a:buSzPts val="1300"/>
              <a:buChar char="●"/>
            </a:pPr>
            <a:r>
              <a:rPr lang="en-US" sz="1300"/>
              <a:t>Mostly used when we have cyclic relationship in variables</a:t>
            </a:r>
            <a:endParaRPr sz="1300"/>
          </a:p>
          <a:p>
            <a:pPr marL="457200" lvl="0" indent="0" algn="l" rtl="0">
              <a:spcBef>
                <a:spcPts val="1200"/>
              </a:spcBef>
              <a:spcAft>
                <a:spcPts val="1200"/>
              </a:spcAft>
              <a:buNone/>
            </a:pPr>
            <a:endParaRPr sz="1300"/>
          </a:p>
        </p:txBody>
      </p:sp>
      <p:sp>
        <p:nvSpPr>
          <p:cNvPr id="179" name="Google Shape;179;p28"/>
          <p:cNvSpPr txBox="1">
            <a:spLocks noGrp="1"/>
          </p:cNvSpPr>
          <p:nvPr>
            <p:ph type="title"/>
          </p:nvPr>
        </p:nvSpPr>
        <p:spPr>
          <a:xfrm>
            <a:off x="693890" y="5135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Modelling Preparation</a:t>
            </a:r>
            <a:endParaRPr/>
          </a:p>
        </p:txBody>
      </p:sp>
      <p:pic>
        <p:nvPicPr>
          <p:cNvPr id="180" name="Google Shape;180;p28"/>
          <p:cNvPicPr preferRelativeResize="0"/>
          <p:nvPr/>
        </p:nvPicPr>
        <p:blipFill>
          <a:blip r:embed="rId3">
            <a:alphaModFix/>
          </a:blip>
          <a:stretch>
            <a:fillRect/>
          </a:stretch>
        </p:blipFill>
        <p:spPr>
          <a:xfrm>
            <a:off x="3652273" y="1776756"/>
            <a:ext cx="5339327" cy="3968173"/>
          </a:xfrm>
          <a:prstGeom prst="rect">
            <a:avLst/>
          </a:prstGeom>
          <a:noFill/>
          <a:ln>
            <a:noFill/>
          </a:ln>
        </p:spPr>
      </p:pic>
      <p:sp>
        <p:nvSpPr>
          <p:cNvPr id="181" name="Google Shape;181;p28"/>
          <p:cNvSpPr txBox="1">
            <a:spLocks noGrp="1"/>
          </p:cNvSpPr>
          <p:nvPr>
            <p:ph type="title"/>
          </p:nvPr>
        </p:nvSpPr>
        <p:spPr>
          <a:xfrm>
            <a:off x="520269" y="1624351"/>
            <a:ext cx="2979600" cy="965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990"/>
              <a:buNone/>
            </a:pPr>
            <a:r>
              <a:rPr lang="en-US" sz="2200"/>
              <a:t>Cyclic Encoding</a:t>
            </a:r>
            <a:endParaRPr sz="2200"/>
          </a:p>
        </p:txBody>
      </p:sp>
      <p:sp>
        <p:nvSpPr>
          <p:cNvPr id="182" name="Google Shape;182;p28"/>
          <p:cNvSpPr txBox="1">
            <a:spLocks noGrp="1"/>
          </p:cNvSpPr>
          <p:nvPr>
            <p:ph type="title"/>
          </p:nvPr>
        </p:nvSpPr>
        <p:spPr>
          <a:xfrm>
            <a:off x="350344" y="3629563"/>
            <a:ext cx="2979600" cy="965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990"/>
              <a:buNone/>
            </a:pPr>
            <a:r>
              <a:rPr lang="en-US" sz="2200"/>
              <a:t>One Hot Encoding</a:t>
            </a:r>
            <a:endParaRPr sz="2200"/>
          </a:p>
        </p:txBody>
      </p:sp>
      <p:sp>
        <p:nvSpPr>
          <p:cNvPr id="183" name="Google Shape;183;p28"/>
          <p:cNvSpPr txBox="1">
            <a:spLocks noGrp="1"/>
          </p:cNvSpPr>
          <p:nvPr>
            <p:ph type="body" idx="1"/>
          </p:nvPr>
        </p:nvSpPr>
        <p:spPr>
          <a:xfrm>
            <a:off x="693900" y="4084650"/>
            <a:ext cx="2876100" cy="965400"/>
          </a:xfrm>
          <a:prstGeom prst="rect">
            <a:avLst/>
          </a:prstGeom>
        </p:spPr>
        <p:txBody>
          <a:bodyPr spcFirstLastPara="1" wrap="square" lIns="91425" tIns="45700" rIns="91425" bIns="45700" anchor="t" anchorCtr="0">
            <a:normAutofit/>
          </a:bodyPr>
          <a:lstStyle/>
          <a:p>
            <a:pPr marL="457200" lvl="0" indent="-311150" algn="l" rtl="0">
              <a:spcBef>
                <a:spcPts val="480"/>
              </a:spcBef>
              <a:spcAft>
                <a:spcPts val="0"/>
              </a:spcAft>
              <a:buSzPts val="1300"/>
              <a:buChar char="●"/>
            </a:pPr>
            <a:r>
              <a:rPr lang="en-US" sz="1300"/>
              <a:t>Job</a:t>
            </a:r>
            <a:endParaRPr sz="1300"/>
          </a:p>
          <a:p>
            <a:pPr marL="457200" lvl="0" indent="-311150" algn="l" rtl="0">
              <a:spcBef>
                <a:spcPts val="0"/>
              </a:spcBef>
              <a:spcAft>
                <a:spcPts val="0"/>
              </a:spcAft>
              <a:buSzPts val="1300"/>
              <a:buChar char="●"/>
            </a:pPr>
            <a:r>
              <a:rPr lang="en-US" sz="1300"/>
              <a:t>Loan</a:t>
            </a:r>
            <a:endParaRPr sz="1300"/>
          </a:p>
          <a:p>
            <a:pPr marL="457200" lvl="0" indent="-311150" algn="l" rtl="0">
              <a:spcBef>
                <a:spcPts val="0"/>
              </a:spcBef>
              <a:spcAft>
                <a:spcPts val="0"/>
              </a:spcAft>
              <a:buSzPts val="1300"/>
              <a:buChar char="●"/>
            </a:pPr>
            <a:r>
              <a:rPr lang="en-US" sz="1300"/>
              <a:t>Education</a:t>
            </a:r>
            <a:endParaRPr sz="1300"/>
          </a:p>
        </p:txBody>
      </p:sp>
      <p:sp>
        <p:nvSpPr>
          <p:cNvPr id="184" name="Google Shape;184;p28"/>
          <p:cNvSpPr txBox="1">
            <a:spLocks noGrp="1"/>
          </p:cNvSpPr>
          <p:nvPr>
            <p:ph type="body" idx="1"/>
          </p:nvPr>
        </p:nvSpPr>
        <p:spPr>
          <a:xfrm>
            <a:off x="869048" y="5634769"/>
            <a:ext cx="1942200" cy="912000"/>
          </a:xfrm>
          <a:prstGeom prst="rect">
            <a:avLst/>
          </a:prstGeom>
        </p:spPr>
        <p:txBody>
          <a:bodyPr spcFirstLastPara="1" wrap="square" lIns="91425" tIns="45700" rIns="91425" bIns="45700" anchor="t" anchorCtr="0">
            <a:normAutofit/>
          </a:bodyPr>
          <a:lstStyle/>
          <a:p>
            <a:pPr marL="457200" lvl="0" indent="-298450" algn="l" rtl="0">
              <a:spcBef>
                <a:spcPts val="480"/>
              </a:spcBef>
              <a:spcAft>
                <a:spcPts val="0"/>
              </a:spcAft>
              <a:buSzPts val="1100"/>
              <a:buChar char="●"/>
            </a:pPr>
            <a:r>
              <a:rPr lang="en-US" sz="1100"/>
              <a:t>Age </a:t>
            </a:r>
            <a:endParaRPr sz="1100"/>
          </a:p>
          <a:p>
            <a:pPr marL="457200" lvl="0" indent="-298450" algn="l" rtl="0">
              <a:spcBef>
                <a:spcPts val="0"/>
              </a:spcBef>
              <a:spcAft>
                <a:spcPts val="0"/>
              </a:spcAft>
              <a:buSzPts val="1100"/>
              <a:buChar char="●"/>
            </a:pPr>
            <a:r>
              <a:rPr lang="en-US" sz="1100"/>
              <a:t>Duration</a:t>
            </a:r>
            <a:endParaRPr sz="1100"/>
          </a:p>
          <a:p>
            <a:pPr marL="457200" lvl="0" indent="-298450" algn="l" rtl="0">
              <a:spcBef>
                <a:spcPts val="0"/>
              </a:spcBef>
              <a:spcAft>
                <a:spcPts val="0"/>
              </a:spcAft>
              <a:buSzPts val="1100"/>
              <a:buChar char="●"/>
            </a:pPr>
            <a:r>
              <a:rPr lang="en-US" sz="1100"/>
              <a:t>Balance</a:t>
            </a:r>
            <a:endParaRPr sz="1100"/>
          </a:p>
        </p:txBody>
      </p:sp>
      <p:sp>
        <p:nvSpPr>
          <p:cNvPr id="185" name="Google Shape;185;p28"/>
          <p:cNvSpPr txBox="1">
            <a:spLocks noGrp="1"/>
          </p:cNvSpPr>
          <p:nvPr>
            <p:ph type="title"/>
          </p:nvPr>
        </p:nvSpPr>
        <p:spPr>
          <a:xfrm>
            <a:off x="425944" y="5100238"/>
            <a:ext cx="2979600" cy="965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990"/>
              <a:buNone/>
            </a:pPr>
            <a:r>
              <a:rPr lang="en-US" sz="2200"/>
              <a:t>Scaling</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body" idx="1"/>
          </p:nvPr>
        </p:nvSpPr>
        <p:spPr>
          <a:xfrm>
            <a:off x="831325" y="5452450"/>
            <a:ext cx="7745400" cy="1146900"/>
          </a:xfrm>
          <a:prstGeom prst="rect">
            <a:avLst/>
          </a:prstGeom>
        </p:spPr>
        <p:txBody>
          <a:bodyPr spcFirstLastPara="1" wrap="square" lIns="91425" tIns="45700" rIns="91425" bIns="45700" anchor="t" anchorCtr="0">
            <a:normAutofit/>
          </a:bodyPr>
          <a:lstStyle/>
          <a:p>
            <a:pPr marL="457200" lvl="0" indent="-317500" algn="l" rtl="0">
              <a:spcBef>
                <a:spcPts val="480"/>
              </a:spcBef>
              <a:spcAft>
                <a:spcPts val="0"/>
              </a:spcAft>
              <a:buSzPts val="1400"/>
              <a:buChar char="●"/>
            </a:pPr>
            <a:r>
              <a:rPr lang="en-US" sz="1400"/>
              <a:t>88% accuracy when all are predicted no</a:t>
            </a:r>
            <a:endParaRPr sz="1400"/>
          </a:p>
          <a:p>
            <a:pPr marL="457200" lvl="0" indent="-317500" algn="l" rtl="0">
              <a:spcBef>
                <a:spcPts val="0"/>
              </a:spcBef>
              <a:spcAft>
                <a:spcPts val="0"/>
              </a:spcAft>
              <a:buSzPts val="1400"/>
              <a:buChar char="●"/>
            </a:pPr>
            <a:r>
              <a:rPr lang="en-US" sz="1400"/>
              <a:t>balance the dataset using SMOTE (which uses k means internally) to generate new points </a:t>
            </a:r>
            <a:endParaRPr sz="1400"/>
          </a:p>
        </p:txBody>
      </p:sp>
      <p:sp>
        <p:nvSpPr>
          <p:cNvPr id="191" name="Google Shape;191;p29"/>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Balancing the Dataset</a:t>
            </a:r>
            <a:endParaRPr/>
          </a:p>
        </p:txBody>
      </p:sp>
      <p:pic>
        <p:nvPicPr>
          <p:cNvPr id="192" name="Google Shape;192;p29"/>
          <p:cNvPicPr preferRelativeResize="0"/>
          <p:nvPr/>
        </p:nvPicPr>
        <p:blipFill>
          <a:blip r:embed="rId3">
            <a:alphaModFix/>
          </a:blip>
          <a:stretch>
            <a:fillRect/>
          </a:stretch>
        </p:blipFill>
        <p:spPr>
          <a:xfrm>
            <a:off x="949200" y="1637600"/>
            <a:ext cx="6988526" cy="3582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body" idx="1"/>
          </p:nvPr>
        </p:nvSpPr>
        <p:spPr>
          <a:xfrm>
            <a:off x="414774" y="1662050"/>
            <a:ext cx="4847400" cy="3170400"/>
          </a:xfrm>
          <a:prstGeom prst="rect">
            <a:avLst/>
          </a:prstGeom>
        </p:spPr>
        <p:txBody>
          <a:bodyPr spcFirstLastPara="1" wrap="square" lIns="91425" tIns="45700" rIns="91425" bIns="45700" anchor="t" anchorCtr="0">
            <a:normAutofit/>
          </a:bodyPr>
          <a:lstStyle/>
          <a:p>
            <a:pPr marL="457200" lvl="0" indent="-381000" algn="l" rtl="0">
              <a:spcBef>
                <a:spcPts val="480"/>
              </a:spcBef>
              <a:spcAft>
                <a:spcPts val="0"/>
              </a:spcAft>
              <a:buSzPts val="2400"/>
              <a:buChar char="●"/>
            </a:pPr>
            <a:r>
              <a:rPr lang="en-US"/>
              <a:t>Logistic Regression</a:t>
            </a:r>
            <a:endParaRPr/>
          </a:p>
          <a:p>
            <a:pPr marL="457200" lvl="0" indent="-381000" algn="l" rtl="0">
              <a:spcBef>
                <a:spcPts val="0"/>
              </a:spcBef>
              <a:spcAft>
                <a:spcPts val="0"/>
              </a:spcAft>
              <a:buSzPts val="2400"/>
              <a:buChar char="●"/>
            </a:pPr>
            <a:r>
              <a:rPr lang="en-US"/>
              <a:t>Decision Tree</a:t>
            </a:r>
            <a:endParaRPr/>
          </a:p>
          <a:p>
            <a:pPr marL="457200" lvl="0" indent="-381000" algn="l" rtl="0">
              <a:spcBef>
                <a:spcPts val="0"/>
              </a:spcBef>
              <a:spcAft>
                <a:spcPts val="0"/>
              </a:spcAft>
              <a:buSzPts val="2400"/>
              <a:buChar char="●"/>
            </a:pPr>
            <a:r>
              <a:rPr lang="en-US"/>
              <a:t>Random Forest Classification</a:t>
            </a:r>
            <a:endParaRPr/>
          </a:p>
          <a:p>
            <a:pPr marL="457200" lvl="0" indent="-381000" algn="l" rtl="0">
              <a:spcBef>
                <a:spcPts val="0"/>
              </a:spcBef>
              <a:spcAft>
                <a:spcPts val="0"/>
              </a:spcAft>
              <a:buSzPts val="2400"/>
              <a:buChar char="●"/>
            </a:pPr>
            <a:r>
              <a:rPr lang="en-US"/>
              <a:t>SVC</a:t>
            </a:r>
            <a:endParaRPr/>
          </a:p>
          <a:p>
            <a:pPr marL="457200" lvl="0" indent="-381000" algn="l" rtl="0">
              <a:spcBef>
                <a:spcPts val="0"/>
              </a:spcBef>
              <a:spcAft>
                <a:spcPts val="0"/>
              </a:spcAft>
              <a:buSzPts val="2400"/>
              <a:buChar char="●"/>
            </a:pPr>
            <a:r>
              <a:rPr lang="en-US"/>
              <a:t>Naive Bayes</a:t>
            </a:r>
            <a:endParaRPr/>
          </a:p>
          <a:p>
            <a:pPr marL="457200" lvl="0" indent="-381000" algn="l" rtl="0">
              <a:spcBef>
                <a:spcPts val="0"/>
              </a:spcBef>
              <a:spcAft>
                <a:spcPts val="0"/>
              </a:spcAft>
              <a:buSzPts val="2400"/>
              <a:buChar char="●"/>
            </a:pPr>
            <a:r>
              <a:rPr lang="en-US"/>
              <a:t>KNN</a:t>
            </a:r>
            <a:endParaRPr/>
          </a:p>
          <a:p>
            <a:pPr marL="457200" lvl="0" indent="0" algn="l" rtl="0">
              <a:spcBef>
                <a:spcPts val="1200"/>
              </a:spcBef>
              <a:spcAft>
                <a:spcPts val="1200"/>
              </a:spcAft>
              <a:buNone/>
            </a:pPr>
            <a:endParaRPr/>
          </a:p>
        </p:txBody>
      </p:sp>
      <p:sp>
        <p:nvSpPr>
          <p:cNvPr id="198" name="Google Shape;198;p30"/>
          <p:cNvSpPr txBox="1">
            <a:spLocks noGrp="1"/>
          </p:cNvSpPr>
          <p:nvPr>
            <p:ph type="title"/>
          </p:nvPr>
        </p:nvSpPr>
        <p:spPr>
          <a:xfrm>
            <a:off x="414765" y="6078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Models Built</a:t>
            </a:r>
            <a:endParaRPr/>
          </a:p>
        </p:txBody>
      </p:sp>
      <p:pic>
        <p:nvPicPr>
          <p:cNvPr id="199" name="Google Shape;199;p30"/>
          <p:cNvPicPr preferRelativeResize="0"/>
          <p:nvPr/>
        </p:nvPicPr>
        <p:blipFill>
          <a:blip r:embed="rId3">
            <a:alphaModFix/>
          </a:blip>
          <a:stretch>
            <a:fillRect/>
          </a:stretch>
        </p:blipFill>
        <p:spPr>
          <a:xfrm>
            <a:off x="5037250" y="1209288"/>
            <a:ext cx="3804751" cy="3858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body" idx="1"/>
          </p:nvPr>
        </p:nvSpPr>
        <p:spPr>
          <a:xfrm>
            <a:off x="376650" y="1826650"/>
            <a:ext cx="4264500" cy="3918300"/>
          </a:xfrm>
          <a:prstGeom prst="rect">
            <a:avLst/>
          </a:prstGeom>
        </p:spPr>
        <p:txBody>
          <a:bodyPr spcFirstLastPara="1" wrap="square" lIns="91425" tIns="45700" rIns="91425" bIns="45700" anchor="t" anchorCtr="0">
            <a:normAutofit/>
          </a:bodyPr>
          <a:lstStyle/>
          <a:p>
            <a:pPr marL="0" lvl="0" indent="0" algn="l" rtl="0">
              <a:spcBef>
                <a:spcPts val="480"/>
              </a:spcBef>
              <a:spcAft>
                <a:spcPts val="0"/>
              </a:spcAft>
              <a:buNone/>
            </a:pPr>
            <a:endParaRPr sz="1300"/>
          </a:p>
          <a:p>
            <a:pPr marL="0" lvl="0" indent="0" algn="l" rtl="0">
              <a:spcBef>
                <a:spcPts val="1200"/>
              </a:spcBef>
              <a:spcAft>
                <a:spcPts val="1200"/>
              </a:spcAft>
              <a:buNone/>
            </a:pPr>
            <a:endParaRPr sz="1300"/>
          </a:p>
        </p:txBody>
      </p:sp>
      <p:sp>
        <p:nvSpPr>
          <p:cNvPr id="205" name="Google Shape;205;p31"/>
          <p:cNvSpPr txBox="1">
            <a:spLocks noGrp="1"/>
          </p:cNvSpPr>
          <p:nvPr>
            <p:ph type="title"/>
          </p:nvPr>
        </p:nvSpPr>
        <p:spPr>
          <a:xfrm>
            <a:off x="693900" y="113775"/>
            <a:ext cx="7756200" cy="909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Logistic Regression</a:t>
            </a:r>
            <a:endParaRPr/>
          </a:p>
        </p:txBody>
      </p:sp>
      <p:pic>
        <p:nvPicPr>
          <p:cNvPr id="206" name="Google Shape;206;p31"/>
          <p:cNvPicPr preferRelativeResize="0"/>
          <p:nvPr/>
        </p:nvPicPr>
        <p:blipFill rotWithShape="1">
          <a:blip r:embed="rId3">
            <a:alphaModFix/>
          </a:blip>
          <a:srcRect r="26680" b="13985"/>
          <a:stretch/>
        </p:blipFill>
        <p:spPr>
          <a:xfrm>
            <a:off x="206200" y="3513475"/>
            <a:ext cx="4358675" cy="3212975"/>
          </a:xfrm>
          <a:prstGeom prst="rect">
            <a:avLst/>
          </a:prstGeom>
          <a:noFill/>
          <a:ln>
            <a:noFill/>
          </a:ln>
        </p:spPr>
      </p:pic>
      <p:pic>
        <p:nvPicPr>
          <p:cNvPr id="207" name="Google Shape;207;p31"/>
          <p:cNvPicPr preferRelativeResize="0"/>
          <p:nvPr/>
        </p:nvPicPr>
        <p:blipFill>
          <a:blip r:embed="rId4">
            <a:alphaModFix/>
          </a:blip>
          <a:stretch>
            <a:fillRect/>
          </a:stretch>
        </p:blipFill>
        <p:spPr>
          <a:xfrm>
            <a:off x="206200" y="1115450"/>
            <a:ext cx="8731601" cy="2305650"/>
          </a:xfrm>
          <a:prstGeom prst="rect">
            <a:avLst/>
          </a:prstGeom>
          <a:noFill/>
          <a:ln>
            <a:noFill/>
          </a:ln>
        </p:spPr>
      </p:pic>
      <p:pic>
        <p:nvPicPr>
          <p:cNvPr id="208" name="Google Shape;208;p31"/>
          <p:cNvPicPr preferRelativeResize="0"/>
          <p:nvPr/>
        </p:nvPicPr>
        <p:blipFill>
          <a:blip r:embed="rId5">
            <a:alphaModFix/>
          </a:blip>
          <a:stretch>
            <a:fillRect/>
          </a:stretch>
        </p:blipFill>
        <p:spPr>
          <a:xfrm>
            <a:off x="4628775" y="3513475"/>
            <a:ext cx="4358674" cy="3192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body" idx="1"/>
          </p:nvPr>
        </p:nvSpPr>
        <p:spPr>
          <a:xfrm>
            <a:off x="376650" y="1826650"/>
            <a:ext cx="4264500" cy="3918300"/>
          </a:xfrm>
          <a:prstGeom prst="rect">
            <a:avLst/>
          </a:prstGeom>
        </p:spPr>
        <p:txBody>
          <a:bodyPr spcFirstLastPara="1" wrap="square" lIns="91425" tIns="45700" rIns="91425" bIns="45700" anchor="t" anchorCtr="0">
            <a:normAutofit/>
          </a:bodyPr>
          <a:lstStyle/>
          <a:p>
            <a:pPr marL="0" lvl="0" indent="0" algn="l" rtl="0">
              <a:spcBef>
                <a:spcPts val="480"/>
              </a:spcBef>
              <a:spcAft>
                <a:spcPts val="0"/>
              </a:spcAft>
              <a:buNone/>
            </a:pPr>
            <a:endParaRPr sz="1300"/>
          </a:p>
          <a:p>
            <a:pPr marL="0" lvl="0" indent="0" algn="l" rtl="0">
              <a:spcBef>
                <a:spcPts val="1200"/>
              </a:spcBef>
              <a:spcAft>
                <a:spcPts val="1200"/>
              </a:spcAft>
              <a:buNone/>
            </a:pPr>
            <a:endParaRPr sz="1300"/>
          </a:p>
        </p:txBody>
      </p:sp>
      <p:sp>
        <p:nvSpPr>
          <p:cNvPr id="214" name="Google Shape;214;p32"/>
          <p:cNvSpPr txBox="1">
            <a:spLocks noGrp="1"/>
          </p:cNvSpPr>
          <p:nvPr>
            <p:ph type="title"/>
          </p:nvPr>
        </p:nvSpPr>
        <p:spPr>
          <a:xfrm>
            <a:off x="693900" y="267699"/>
            <a:ext cx="7756200" cy="13203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a:t>Logistic Regression: Precision- Recall vs Threshold Curve</a:t>
            </a:r>
            <a:endParaRPr/>
          </a:p>
        </p:txBody>
      </p:sp>
      <p:pic>
        <p:nvPicPr>
          <p:cNvPr id="215" name="Google Shape;215;p32"/>
          <p:cNvPicPr preferRelativeResize="0"/>
          <p:nvPr/>
        </p:nvPicPr>
        <p:blipFill>
          <a:blip r:embed="rId3">
            <a:alphaModFix/>
          </a:blip>
          <a:stretch>
            <a:fillRect/>
          </a:stretch>
        </p:blipFill>
        <p:spPr>
          <a:xfrm>
            <a:off x="317950" y="1588000"/>
            <a:ext cx="8508100" cy="4882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rmAutofit/>
          </a:bodyPr>
          <a:lstStyle/>
          <a:p>
            <a:pPr marL="0" lvl="0" indent="0" algn="l" rtl="0">
              <a:spcBef>
                <a:spcPts val="480"/>
              </a:spcBef>
              <a:spcAft>
                <a:spcPts val="1200"/>
              </a:spcAft>
              <a:buNone/>
            </a:pPr>
            <a:endParaRPr/>
          </a:p>
        </p:txBody>
      </p:sp>
      <p:sp>
        <p:nvSpPr>
          <p:cNvPr id="221" name="Google Shape;221;p33"/>
          <p:cNvSpPr txBox="1">
            <a:spLocks noGrp="1"/>
          </p:cNvSpPr>
          <p:nvPr>
            <p:ph type="title"/>
          </p:nvPr>
        </p:nvSpPr>
        <p:spPr>
          <a:xfrm>
            <a:off x="693890" y="268356"/>
            <a:ext cx="7756200" cy="10542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a:t> Logistic Regression : ROC Curve</a:t>
            </a:r>
            <a:endParaRPr/>
          </a:p>
        </p:txBody>
      </p:sp>
      <p:pic>
        <p:nvPicPr>
          <p:cNvPr id="222" name="Google Shape;222;p33"/>
          <p:cNvPicPr preferRelativeResize="0"/>
          <p:nvPr/>
        </p:nvPicPr>
        <p:blipFill>
          <a:blip r:embed="rId3">
            <a:alphaModFix/>
          </a:blip>
          <a:stretch>
            <a:fillRect/>
          </a:stretch>
        </p:blipFill>
        <p:spPr>
          <a:xfrm>
            <a:off x="471650" y="1322550"/>
            <a:ext cx="7973050" cy="4835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765" y="5135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t>Introducing the data</a:t>
            </a:r>
            <a:endParaRPr dirty="0"/>
          </a:p>
        </p:txBody>
      </p:sp>
      <p:pic>
        <p:nvPicPr>
          <p:cNvPr id="77" name="Google Shape;77;p16"/>
          <p:cNvPicPr preferRelativeResize="0"/>
          <p:nvPr/>
        </p:nvPicPr>
        <p:blipFill>
          <a:blip r:embed="rId3">
            <a:alphaModFix/>
          </a:blip>
          <a:stretch>
            <a:fillRect/>
          </a:stretch>
        </p:blipFill>
        <p:spPr>
          <a:xfrm>
            <a:off x="510875" y="1567750"/>
            <a:ext cx="3036050" cy="3170400"/>
          </a:xfrm>
          <a:prstGeom prst="rect">
            <a:avLst/>
          </a:prstGeom>
          <a:noFill/>
          <a:ln>
            <a:noFill/>
          </a:ln>
        </p:spPr>
      </p:pic>
      <p:sp>
        <p:nvSpPr>
          <p:cNvPr id="78" name="Google Shape;78;p16"/>
          <p:cNvSpPr/>
          <p:nvPr/>
        </p:nvSpPr>
        <p:spPr>
          <a:xfrm>
            <a:off x="415775" y="1605850"/>
            <a:ext cx="3131100" cy="3094200"/>
          </a:xfrm>
          <a:prstGeom prst="rect">
            <a:avLst/>
          </a:prstGeom>
          <a:noFill/>
          <a:ln w="38100"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p:nvPr/>
        </p:nvSpPr>
        <p:spPr>
          <a:xfrm>
            <a:off x="688500" y="1224150"/>
            <a:ext cx="228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Roboto"/>
                <a:ea typeface="Roboto"/>
                <a:cs typeface="Roboto"/>
                <a:sym typeface="Roboto"/>
              </a:rPr>
              <a:t>Bank Client Information</a:t>
            </a:r>
            <a:endParaRPr>
              <a:latin typeface="Roboto"/>
              <a:ea typeface="Roboto"/>
              <a:cs typeface="Roboto"/>
              <a:sym typeface="Roboto"/>
            </a:endParaRPr>
          </a:p>
        </p:txBody>
      </p:sp>
      <p:pic>
        <p:nvPicPr>
          <p:cNvPr id="80" name="Google Shape;80;p16"/>
          <p:cNvPicPr preferRelativeResize="0"/>
          <p:nvPr/>
        </p:nvPicPr>
        <p:blipFill>
          <a:blip r:embed="rId4">
            <a:alphaModFix/>
          </a:blip>
          <a:stretch>
            <a:fillRect/>
          </a:stretch>
        </p:blipFill>
        <p:spPr>
          <a:xfrm>
            <a:off x="3754775" y="1605345"/>
            <a:ext cx="5074774" cy="2186700"/>
          </a:xfrm>
          <a:prstGeom prst="rect">
            <a:avLst/>
          </a:prstGeom>
          <a:noFill/>
          <a:ln>
            <a:noFill/>
          </a:ln>
        </p:spPr>
      </p:pic>
      <p:sp>
        <p:nvSpPr>
          <p:cNvPr id="81" name="Google Shape;81;p16"/>
          <p:cNvSpPr/>
          <p:nvPr/>
        </p:nvSpPr>
        <p:spPr>
          <a:xfrm>
            <a:off x="3735863" y="1605350"/>
            <a:ext cx="5112600" cy="2186700"/>
          </a:xfrm>
          <a:prstGeom prst="rect">
            <a:avLst/>
          </a:prstGeom>
          <a:noFill/>
          <a:ln w="38100"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txBox="1"/>
          <p:nvPr/>
        </p:nvSpPr>
        <p:spPr>
          <a:xfrm>
            <a:off x="3968363" y="1213750"/>
            <a:ext cx="420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solidFill>
                  <a:srgbClr val="123654"/>
                </a:solidFill>
              </a:rPr>
              <a:t> </a:t>
            </a:r>
            <a:r>
              <a:rPr lang="en-US" sz="1100" b="1">
                <a:solidFill>
                  <a:srgbClr val="123654"/>
                </a:solidFill>
              </a:rPr>
              <a:t>Related with the last contact of the current campaign</a:t>
            </a:r>
            <a:endParaRPr sz="1500" b="1">
              <a:latin typeface="Roboto"/>
              <a:ea typeface="Roboto"/>
              <a:cs typeface="Roboto"/>
              <a:sym typeface="Roboto"/>
            </a:endParaRPr>
          </a:p>
        </p:txBody>
      </p:sp>
      <p:pic>
        <p:nvPicPr>
          <p:cNvPr id="83" name="Google Shape;83;p16"/>
          <p:cNvPicPr preferRelativeResize="0"/>
          <p:nvPr/>
        </p:nvPicPr>
        <p:blipFill>
          <a:blip r:embed="rId5">
            <a:alphaModFix/>
          </a:blip>
          <a:stretch>
            <a:fillRect/>
          </a:stretch>
        </p:blipFill>
        <p:spPr>
          <a:xfrm>
            <a:off x="3828987" y="4471500"/>
            <a:ext cx="4371975" cy="866775"/>
          </a:xfrm>
          <a:prstGeom prst="rect">
            <a:avLst/>
          </a:prstGeom>
          <a:noFill/>
          <a:ln>
            <a:noFill/>
          </a:ln>
        </p:spPr>
      </p:pic>
      <p:sp>
        <p:nvSpPr>
          <p:cNvPr id="84" name="Google Shape;84;p16"/>
          <p:cNvSpPr/>
          <p:nvPr/>
        </p:nvSpPr>
        <p:spPr>
          <a:xfrm>
            <a:off x="3754775" y="4390275"/>
            <a:ext cx="4520400" cy="1250700"/>
          </a:xfrm>
          <a:prstGeom prst="rect">
            <a:avLst/>
          </a:prstGeom>
          <a:noFill/>
          <a:ln w="38100"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p:nvPr/>
        </p:nvSpPr>
        <p:spPr>
          <a:xfrm>
            <a:off x="3754763" y="3962413"/>
            <a:ext cx="4203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solidFill>
                  <a:srgbClr val="123654"/>
                </a:solidFill>
              </a:rPr>
              <a:t> social and economic context attributes</a:t>
            </a:r>
            <a:endParaRPr sz="1500" b="1">
              <a:latin typeface="Roboto"/>
              <a:ea typeface="Roboto"/>
              <a:cs typeface="Roboto"/>
              <a:sym typeface="Roboto"/>
            </a:endParaRPr>
          </a:p>
        </p:txBody>
      </p:sp>
      <p:pic>
        <p:nvPicPr>
          <p:cNvPr id="86" name="Google Shape;86;p16"/>
          <p:cNvPicPr preferRelativeResize="0"/>
          <p:nvPr/>
        </p:nvPicPr>
        <p:blipFill>
          <a:blip r:embed="rId6">
            <a:alphaModFix/>
          </a:blip>
          <a:stretch>
            <a:fillRect/>
          </a:stretch>
        </p:blipFill>
        <p:spPr>
          <a:xfrm>
            <a:off x="573088" y="4849675"/>
            <a:ext cx="2513826" cy="1808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rmAutofit/>
          </a:bodyPr>
          <a:lstStyle/>
          <a:p>
            <a:pPr marL="0" lvl="0" indent="0" algn="l" rtl="0">
              <a:spcBef>
                <a:spcPts val="480"/>
              </a:spcBef>
              <a:spcAft>
                <a:spcPts val="1200"/>
              </a:spcAft>
              <a:buNone/>
            </a:pPr>
            <a:endParaRPr/>
          </a:p>
        </p:txBody>
      </p:sp>
      <p:sp>
        <p:nvSpPr>
          <p:cNvPr id="228" name="Google Shape;228;p34"/>
          <p:cNvSpPr txBox="1">
            <a:spLocks noGrp="1"/>
          </p:cNvSpPr>
          <p:nvPr>
            <p:ph type="title"/>
          </p:nvPr>
        </p:nvSpPr>
        <p:spPr>
          <a:xfrm>
            <a:off x="688500" y="355525"/>
            <a:ext cx="7756200" cy="9102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a:t> Logistic Regression : PR Curve</a:t>
            </a:r>
            <a:endParaRPr/>
          </a:p>
        </p:txBody>
      </p:sp>
      <p:pic>
        <p:nvPicPr>
          <p:cNvPr id="229" name="Google Shape;229;p34"/>
          <p:cNvPicPr preferRelativeResize="0"/>
          <p:nvPr/>
        </p:nvPicPr>
        <p:blipFill>
          <a:blip r:embed="rId3">
            <a:alphaModFix/>
          </a:blip>
          <a:stretch>
            <a:fillRect/>
          </a:stretch>
        </p:blipFill>
        <p:spPr>
          <a:xfrm>
            <a:off x="799275" y="1818550"/>
            <a:ext cx="7756200" cy="4367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body" idx="1"/>
          </p:nvPr>
        </p:nvSpPr>
        <p:spPr>
          <a:xfrm>
            <a:off x="472849" y="4593996"/>
            <a:ext cx="5470200" cy="1777500"/>
          </a:xfrm>
          <a:prstGeom prst="rect">
            <a:avLst/>
          </a:prstGeom>
        </p:spPr>
        <p:txBody>
          <a:bodyPr spcFirstLastPara="1" wrap="square" lIns="91425" tIns="45700" rIns="91425" bIns="45700" anchor="t" anchorCtr="0">
            <a:normAutofit/>
          </a:bodyPr>
          <a:lstStyle/>
          <a:p>
            <a:pPr marL="457200" lvl="0" indent="-381000" algn="l" rtl="0">
              <a:spcBef>
                <a:spcPts val="480"/>
              </a:spcBef>
              <a:spcAft>
                <a:spcPts val="0"/>
              </a:spcAft>
              <a:buSzPts val="2400"/>
              <a:buChar char="●"/>
            </a:pPr>
            <a:r>
              <a:rPr lang="en-US"/>
              <a:t>optimal k value of 3</a:t>
            </a:r>
            <a:endParaRPr sz="1800"/>
          </a:p>
        </p:txBody>
      </p:sp>
      <p:sp>
        <p:nvSpPr>
          <p:cNvPr id="235" name="Google Shape;235;p3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KNN</a:t>
            </a:r>
            <a:endParaRPr/>
          </a:p>
        </p:txBody>
      </p:sp>
      <p:pic>
        <p:nvPicPr>
          <p:cNvPr id="236" name="Google Shape;236;p35"/>
          <p:cNvPicPr preferRelativeResize="0"/>
          <p:nvPr/>
        </p:nvPicPr>
        <p:blipFill>
          <a:blip r:embed="rId3">
            <a:alphaModFix/>
          </a:blip>
          <a:stretch>
            <a:fillRect/>
          </a:stretch>
        </p:blipFill>
        <p:spPr>
          <a:xfrm>
            <a:off x="145700" y="1402275"/>
            <a:ext cx="4483599" cy="2874101"/>
          </a:xfrm>
          <a:prstGeom prst="rect">
            <a:avLst/>
          </a:prstGeom>
          <a:noFill/>
          <a:ln>
            <a:noFill/>
          </a:ln>
        </p:spPr>
      </p:pic>
      <p:pic>
        <p:nvPicPr>
          <p:cNvPr id="237" name="Google Shape;237;p35"/>
          <p:cNvPicPr preferRelativeResize="0"/>
          <p:nvPr/>
        </p:nvPicPr>
        <p:blipFill>
          <a:blip r:embed="rId4">
            <a:alphaModFix/>
          </a:blip>
          <a:stretch>
            <a:fillRect/>
          </a:stretch>
        </p:blipFill>
        <p:spPr>
          <a:xfrm>
            <a:off x="4685900" y="1452550"/>
            <a:ext cx="4286399" cy="2773550"/>
          </a:xfrm>
          <a:prstGeom prst="rect">
            <a:avLst/>
          </a:prstGeom>
          <a:noFill/>
          <a:ln>
            <a:noFill/>
          </a:ln>
        </p:spPr>
      </p:pic>
      <p:pic>
        <p:nvPicPr>
          <p:cNvPr id="238" name="Google Shape;238;p35"/>
          <p:cNvPicPr preferRelativeResize="0"/>
          <p:nvPr/>
        </p:nvPicPr>
        <p:blipFill>
          <a:blip r:embed="rId5">
            <a:alphaModFix/>
          </a:blip>
          <a:stretch>
            <a:fillRect/>
          </a:stretch>
        </p:blipFill>
        <p:spPr>
          <a:xfrm>
            <a:off x="6041625" y="4405350"/>
            <a:ext cx="2710925" cy="2050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body" idx="1"/>
          </p:nvPr>
        </p:nvSpPr>
        <p:spPr>
          <a:xfrm>
            <a:off x="1007747" y="2112066"/>
            <a:ext cx="7745400" cy="3170400"/>
          </a:xfrm>
          <a:prstGeom prst="rect">
            <a:avLst/>
          </a:prstGeom>
        </p:spPr>
        <p:txBody>
          <a:bodyPr spcFirstLastPara="1" wrap="square" lIns="91425" tIns="45700" rIns="91425" bIns="45700" anchor="t" anchorCtr="0">
            <a:normAutofit/>
          </a:bodyPr>
          <a:lstStyle/>
          <a:p>
            <a:pPr marL="0" lvl="0" indent="0" algn="l" rtl="0">
              <a:spcBef>
                <a:spcPts val="480"/>
              </a:spcBef>
              <a:spcAft>
                <a:spcPts val="0"/>
              </a:spcAft>
              <a:buNone/>
            </a:pPr>
            <a:endParaRPr/>
          </a:p>
          <a:p>
            <a:pPr marL="0" lvl="0" indent="0" algn="l" rtl="0">
              <a:spcBef>
                <a:spcPts val="1200"/>
              </a:spcBef>
              <a:spcAft>
                <a:spcPts val="1200"/>
              </a:spcAft>
              <a:buNone/>
            </a:pPr>
            <a:endParaRPr/>
          </a:p>
        </p:txBody>
      </p:sp>
      <p:sp>
        <p:nvSpPr>
          <p:cNvPr id="244" name="Google Shape;244;p36"/>
          <p:cNvSpPr txBox="1">
            <a:spLocks noGrp="1"/>
          </p:cNvSpPr>
          <p:nvPr>
            <p:ph type="title"/>
          </p:nvPr>
        </p:nvSpPr>
        <p:spPr>
          <a:xfrm>
            <a:off x="367765" y="438081"/>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Decision Tree</a:t>
            </a:r>
            <a:endParaRPr/>
          </a:p>
        </p:txBody>
      </p:sp>
      <p:pic>
        <p:nvPicPr>
          <p:cNvPr id="245" name="Google Shape;245;p36"/>
          <p:cNvPicPr preferRelativeResize="0"/>
          <p:nvPr/>
        </p:nvPicPr>
        <p:blipFill>
          <a:blip r:embed="rId3">
            <a:alphaModFix/>
          </a:blip>
          <a:stretch>
            <a:fillRect/>
          </a:stretch>
        </p:blipFill>
        <p:spPr>
          <a:xfrm>
            <a:off x="864288" y="1649725"/>
            <a:ext cx="2486025" cy="2943225"/>
          </a:xfrm>
          <a:prstGeom prst="rect">
            <a:avLst/>
          </a:prstGeom>
          <a:noFill/>
          <a:ln>
            <a:noFill/>
          </a:ln>
        </p:spPr>
      </p:pic>
      <p:sp>
        <p:nvSpPr>
          <p:cNvPr id="246" name="Google Shape;246;p36"/>
          <p:cNvSpPr txBox="1">
            <a:spLocks noGrp="1"/>
          </p:cNvSpPr>
          <p:nvPr>
            <p:ph type="body" idx="1"/>
          </p:nvPr>
        </p:nvSpPr>
        <p:spPr>
          <a:xfrm>
            <a:off x="367775" y="1233975"/>
            <a:ext cx="2486100" cy="878100"/>
          </a:xfrm>
          <a:prstGeom prst="rect">
            <a:avLst/>
          </a:prstGeom>
        </p:spPr>
        <p:txBody>
          <a:bodyPr spcFirstLastPara="1" wrap="square" lIns="91425" tIns="45700" rIns="91425" bIns="45700" anchor="t" anchorCtr="0">
            <a:normAutofit/>
          </a:bodyPr>
          <a:lstStyle/>
          <a:p>
            <a:pPr marL="457200" lvl="0" indent="-323850" algn="l" rtl="0">
              <a:spcBef>
                <a:spcPts val="480"/>
              </a:spcBef>
              <a:spcAft>
                <a:spcPts val="0"/>
              </a:spcAft>
              <a:buSzPts val="1500"/>
              <a:buChar char="●"/>
            </a:pPr>
            <a:r>
              <a:rPr lang="en-US" sz="1500"/>
              <a:t>Feature Selection</a:t>
            </a:r>
            <a:endParaRPr sz="1500"/>
          </a:p>
          <a:p>
            <a:pPr marL="0" lvl="0" indent="0" algn="l" rtl="0">
              <a:spcBef>
                <a:spcPts val="1200"/>
              </a:spcBef>
              <a:spcAft>
                <a:spcPts val="1200"/>
              </a:spcAft>
              <a:buNone/>
            </a:pPr>
            <a:endParaRPr sz="1300"/>
          </a:p>
        </p:txBody>
      </p:sp>
      <p:pic>
        <p:nvPicPr>
          <p:cNvPr id="247" name="Google Shape;247;p36"/>
          <p:cNvPicPr preferRelativeResize="0"/>
          <p:nvPr/>
        </p:nvPicPr>
        <p:blipFill rotWithShape="1">
          <a:blip r:embed="rId4">
            <a:alphaModFix/>
          </a:blip>
          <a:srcRect/>
          <a:stretch/>
        </p:blipFill>
        <p:spPr>
          <a:xfrm>
            <a:off x="864300" y="5151625"/>
            <a:ext cx="7745400" cy="816500"/>
          </a:xfrm>
          <a:prstGeom prst="rect">
            <a:avLst/>
          </a:prstGeom>
          <a:noFill/>
          <a:ln>
            <a:noFill/>
          </a:ln>
        </p:spPr>
      </p:pic>
      <p:sp>
        <p:nvSpPr>
          <p:cNvPr id="248" name="Google Shape;248;p36"/>
          <p:cNvSpPr txBox="1">
            <a:spLocks noGrp="1"/>
          </p:cNvSpPr>
          <p:nvPr>
            <p:ph type="body" idx="1"/>
          </p:nvPr>
        </p:nvSpPr>
        <p:spPr>
          <a:xfrm>
            <a:off x="372775" y="4659275"/>
            <a:ext cx="2486100" cy="878100"/>
          </a:xfrm>
          <a:prstGeom prst="rect">
            <a:avLst/>
          </a:prstGeom>
        </p:spPr>
        <p:txBody>
          <a:bodyPr spcFirstLastPara="1" wrap="square" lIns="91425" tIns="45700" rIns="91425" bIns="45700" anchor="t" anchorCtr="0">
            <a:normAutofit/>
          </a:bodyPr>
          <a:lstStyle/>
          <a:p>
            <a:pPr marL="457200" lvl="0" indent="-330200" algn="l" rtl="0">
              <a:spcBef>
                <a:spcPts val="480"/>
              </a:spcBef>
              <a:spcAft>
                <a:spcPts val="0"/>
              </a:spcAft>
              <a:buSzPts val="1600"/>
              <a:buChar char="●"/>
            </a:pPr>
            <a:r>
              <a:rPr lang="en-US" sz="1600"/>
              <a:t>Fit model selection</a:t>
            </a:r>
            <a:endParaRPr sz="1600"/>
          </a:p>
          <a:p>
            <a:pPr marL="0" lvl="0" indent="0" algn="l" rtl="0">
              <a:spcBef>
                <a:spcPts val="1200"/>
              </a:spcBef>
              <a:spcAft>
                <a:spcPts val="1200"/>
              </a:spcAft>
              <a:buNone/>
            </a:pPr>
            <a:endParaRPr sz="1300"/>
          </a:p>
        </p:txBody>
      </p:sp>
      <p:pic>
        <p:nvPicPr>
          <p:cNvPr id="249" name="Google Shape;249;p36"/>
          <p:cNvPicPr preferRelativeResize="0"/>
          <p:nvPr/>
        </p:nvPicPr>
        <p:blipFill>
          <a:blip r:embed="rId5">
            <a:alphaModFix/>
          </a:blip>
          <a:stretch>
            <a:fillRect/>
          </a:stretch>
        </p:blipFill>
        <p:spPr>
          <a:xfrm>
            <a:off x="4017895" y="932825"/>
            <a:ext cx="4591601" cy="36601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body" idx="1"/>
          </p:nvPr>
        </p:nvSpPr>
        <p:spPr>
          <a:xfrm>
            <a:off x="1007747" y="2112066"/>
            <a:ext cx="7745400" cy="3170400"/>
          </a:xfrm>
          <a:prstGeom prst="rect">
            <a:avLst/>
          </a:prstGeom>
        </p:spPr>
        <p:txBody>
          <a:bodyPr spcFirstLastPara="1" wrap="square" lIns="91425" tIns="45700" rIns="91425" bIns="45700" anchor="t" anchorCtr="0">
            <a:normAutofit/>
          </a:bodyPr>
          <a:lstStyle/>
          <a:p>
            <a:pPr marL="0" lvl="0" indent="0" algn="l" rtl="0">
              <a:spcBef>
                <a:spcPts val="480"/>
              </a:spcBef>
              <a:spcAft>
                <a:spcPts val="0"/>
              </a:spcAft>
              <a:buNone/>
            </a:pPr>
            <a:endParaRPr/>
          </a:p>
          <a:p>
            <a:pPr marL="0" lvl="0" indent="0" algn="l" rtl="0">
              <a:spcBef>
                <a:spcPts val="1200"/>
              </a:spcBef>
              <a:spcAft>
                <a:spcPts val="1200"/>
              </a:spcAft>
              <a:buNone/>
            </a:pPr>
            <a:endParaRPr/>
          </a:p>
        </p:txBody>
      </p:sp>
      <p:sp>
        <p:nvSpPr>
          <p:cNvPr id="255" name="Google Shape;255;p37"/>
          <p:cNvSpPr txBox="1">
            <a:spLocks noGrp="1"/>
          </p:cNvSpPr>
          <p:nvPr>
            <p:ph type="title"/>
          </p:nvPr>
        </p:nvSpPr>
        <p:spPr>
          <a:xfrm>
            <a:off x="367765" y="438081"/>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Decision Tree</a:t>
            </a:r>
            <a:endParaRPr/>
          </a:p>
        </p:txBody>
      </p:sp>
      <p:sp>
        <p:nvSpPr>
          <p:cNvPr id="256" name="Google Shape;256;p37"/>
          <p:cNvSpPr txBox="1">
            <a:spLocks noGrp="1"/>
          </p:cNvSpPr>
          <p:nvPr>
            <p:ph type="body" idx="1"/>
          </p:nvPr>
        </p:nvSpPr>
        <p:spPr>
          <a:xfrm>
            <a:off x="367775" y="1233975"/>
            <a:ext cx="2486100" cy="878100"/>
          </a:xfrm>
          <a:prstGeom prst="rect">
            <a:avLst/>
          </a:prstGeom>
        </p:spPr>
        <p:txBody>
          <a:bodyPr spcFirstLastPara="1" wrap="square" lIns="91425" tIns="45700" rIns="91425" bIns="45700" anchor="t" anchorCtr="0">
            <a:normAutofit/>
          </a:bodyPr>
          <a:lstStyle/>
          <a:p>
            <a:pPr marL="457200" lvl="0" indent="-323850" algn="l" rtl="0">
              <a:spcBef>
                <a:spcPts val="480"/>
              </a:spcBef>
              <a:spcAft>
                <a:spcPts val="0"/>
              </a:spcAft>
              <a:buSzPts val="1500"/>
              <a:buChar char="●"/>
            </a:pPr>
            <a:r>
              <a:rPr lang="en-US" sz="1500"/>
              <a:t>Modelling outcome</a:t>
            </a:r>
            <a:endParaRPr sz="1500"/>
          </a:p>
          <a:p>
            <a:pPr marL="0" lvl="0" indent="0" algn="l" rtl="0">
              <a:spcBef>
                <a:spcPts val="1200"/>
              </a:spcBef>
              <a:spcAft>
                <a:spcPts val="1200"/>
              </a:spcAft>
              <a:buNone/>
            </a:pPr>
            <a:endParaRPr sz="1300"/>
          </a:p>
        </p:txBody>
      </p:sp>
      <p:pic>
        <p:nvPicPr>
          <p:cNvPr id="257" name="Google Shape;257;p37"/>
          <p:cNvPicPr preferRelativeResize="0"/>
          <p:nvPr/>
        </p:nvPicPr>
        <p:blipFill>
          <a:blip r:embed="rId3">
            <a:alphaModFix/>
          </a:blip>
          <a:stretch>
            <a:fillRect/>
          </a:stretch>
        </p:blipFill>
        <p:spPr>
          <a:xfrm>
            <a:off x="1247775" y="1736900"/>
            <a:ext cx="6714999" cy="4178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body" idx="1"/>
          </p:nvPr>
        </p:nvSpPr>
        <p:spPr>
          <a:xfrm>
            <a:off x="624188" y="642775"/>
            <a:ext cx="3658800" cy="906600"/>
          </a:xfrm>
          <a:prstGeom prst="rect">
            <a:avLst/>
          </a:prstGeom>
        </p:spPr>
        <p:txBody>
          <a:bodyPr spcFirstLastPara="1" wrap="square" lIns="91425" tIns="45700" rIns="91425" bIns="45700" anchor="t" anchorCtr="0">
            <a:normAutofit/>
          </a:bodyPr>
          <a:lstStyle/>
          <a:p>
            <a:pPr marL="457200" lvl="0" indent="-361950" algn="l" rtl="0">
              <a:spcBef>
                <a:spcPts val="480"/>
              </a:spcBef>
              <a:spcAft>
                <a:spcPts val="0"/>
              </a:spcAft>
              <a:buSzPts val="2100"/>
              <a:buChar char="●"/>
            </a:pPr>
            <a:r>
              <a:rPr lang="en-US" sz="1800"/>
              <a:t>Default setting</a:t>
            </a:r>
            <a:r>
              <a:rPr lang="en-US" sz="2100"/>
              <a:t>  </a:t>
            </a:r>
            <a:endParaRPr sz="2100"/>
          </a:p>
        </p:txBody>
      </p:sp>
      <p:sp>
        <p:nvSpPr>
          <p:cNvPr id="263" name="Google Shape;263;p38"/>
          <p:cNvSpPr txBox="1">
            <a:spLocks noGrp="1"/>
          </p:cNvSpPr>
          <p:nvPr>
            <p:ph type="title"/>
          </p:nvPr>
        </p:nvSpPr>
        <p:spPr>
          <a:xfrm>
            <a:off x="612300" y="36752"/>
            <a:ext cx="7756200" cy="6822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Clr>
                <a:schemeClr val="dk1"/>
              </a:buClr>
              <a:buSzPct val="27500"/>
              <a:buFont typeface="Arial"/>
              <a:buNone/>
            </a:pPr>
            <a:r>
              <a:rPr lang="en-US"/>
              <a:t>Random Forest</a:t>
            </a:r>
            <a:endParaRPr/>
          </a:p>
        </p:txBody>
      </p:sp>
      <p:pic>
        <p:nvPicPr>
          <p:cNvPr id="264" name="Google Shape;264;p38"/>
          <p:cNvPicPr preferRelativeResize="0"/>
          <p:nvPr/>
        </p:nvPicPr>
        <p:blipFill>
          <a:blip r:embed="rId3">
            <a:alphaModFix/>
          </a:blip>
          <a:stretch>
            <a:fillRect/>
          </a:stretch>
        </p:blipFill>
        <p:spPr>
          <a:xfrm>
            <a:off x="688500" y="3946300"/>
            <a:ext cx="5663775" cy="2603200"/>
          </a:xfrm>
          <a:prstGeom prst="rect">
            <a:avLst/>
          </a:prstGeom>
          <a:noFill/>
          <a:ln>
            <a:noFill/>
          </a:ln>
        </p:spPr>
      </p:pic>
      <p:pic>
        <p:nvPicPr>
          <p:cNvPr id="265" name="Google Shape;265;p38"/>
          <p:cNvPicPr preferRelativeResize="0"/>
          <p:nvPr/>
        </p:nvPicPr>
        <p:blipFill>
          <a:blip r:embed="rId4">
            <a:alphaModFix/>
          </a:blip>
          <a:stretch>
            <a:fillRect/>
          </a:stretch>
        </p:blipFill>
        <p:spPr>
          <a:xfrm>
            <a:off x="669050" y="1047825"/>
            <a:ext cx="5607026" cy="2409075"/>
          </a:xfrm>
          <a:prstGeom prst="rect">
            <a:avLst/>
          </a:prstGeom>
          <a:noFill/>
          <a:ln>
            <a:noFill/>
          </a:ln>
        </p:spPr>
      </p:pic>
      <p:sp>
        <p:nvSpPr>
          <p:cNvPr id="266" name="Google Shape;266;p38"/>
          <p:cNvSpPr txBox="1">
            <a:spLocks noGrp="1"/>
          </p:cNvSpPr>
          <p:nvPr>
            <p:ph type="body" idx="1"/>
          </p:nvPr>
        </p:nvSpPr>
        <p:spPr>
          <a:xfrm>
            <a:off x="656088" y="3533100"/>
            <a:ext cx="3658800" cy="906600"/>
          </a:xfrm>
          <a:prstGeom prst="rect">
            <a:avLst/>
          </a:prstGeom>
        </p:spPr>
        <p:txBody>
          <a:bodyPr spcFirstLastPara="1" wrap="square" lIns="91425" tIns="45700" rIns="91425" bIns="45700" anchor="t" anchorCtr="0">
            <a:normAutofit/>
          </a:bodyPr>
          <a:lstStyle/>
          <a:p>
            <a:pPr marL="457200" lvl="0" indent="-381000" algn="l" rtl="0">
              <a:spcBef>
                <a:spcPts val="480"/>
              </a:spcBef>
              <a:spcAft>
                <a:spcPts val="0"/>
              </a:spcAft>
              <a:buSzPts val="2400"/>
              <a:buChar char="●"/>
            </a:pPr>
            <a:r>
              <a:rPr lang="en-US" sz="1800"/>
              <a:t>Parameter selection</a:t>
            </a:r>
            <a:r>
              <a:rPr lang="en-US" sz="2100"/>
              <a:t> </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27500"/>
              <a:buFont typeface="Arial"/>
              <a:buNone/>
            </a:pPr>
            <a:r>
              <a:rPr lang="en-US"/>
              <a:t>Linear SVC</a:t>
            </a:r>
            <a:endParaRPr/>
          </a:p>
          <a:p>
            <a:pPr marL="0" lvl="0" indent="0" algn="l" rtl="0">
              <a:spcBef>
                <a:spcPts val="0"/>
              </a:spcBef>
              <a:spcAft>
                <a:spcPts val="0"/>
              </a:spcAft>
              <a:buNone/>
            </a:pPr>
            <a:endParaRPr/>
          </a:p>
        </p:txBody>
      </p:sp>
      <p:sp>
        <p:nvSpPr>
          <p:cNvPr id="272" name="Google Shape;272;p39"/>
          <p:cNvSpPr txBox="1">
            <a:spLocks noGrp="1"/>
          </p:cNvSpPr>
          <p:nvPr>
            <p:ph type="title"/>
          </p:nvPr>
        </p:nvSpPr>
        <p:spPr>
          <a:xfrm>
            <a:off x="693890" y="352610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27500"/>
              <a:buFont typeface="Arial"/>
              <a:buNone/>
            </a:pPr>
            <a:r>
              <a:rPr lang="en-US"/>
              <a:t>SVC</a:t>
            </a:r>
            <a:endParaRPr/>
          </a:p>
          <a:p>
            <a:pPr marL="0" lvl="0" indent="0" algn="l" rtl="0">
              <a:spcBef>
                <a:spcPts val="0"/>
              </a:spcBef>
              <a:spcAft>
                <a:spcPts val="0"/>
              </a:spcAft>
              <a:buNone/>
            </a:pPr>
            <a:endParaRPr/>
          </a:p>
        </p:txBody>
      </p:sp>
      <p:pic>
        <p:nvPicPr>
          <p:cNvPr id="273" name="Google Shape;273;p39"/>
          <p:cNvPicPr preferRelativeResize="0"/>
          <p:nvPr/>
        </p:nvPicPr>
        <p:blipFill>
          <a:blip r:embed="rId3">
            <a:alphaModFix/>
          </a:blip>
          <a:stretch>
            <a:fillRect/>
          </a:stretch>
        </p:blipFill>
        <p:spPr>
          <a:xfrm>
            <a:off x="747500" y="1192675"/>
            <a:ext cx="5790149" cy="2236324"/>
          </a:xfrm>
          <a:prstGeom prst="rect">
            <a:avLst/>
          </a:prstGeom>
          <a:noFill/>
          <a:ln>
            <a:noFill/>
          </a:ln>
        </p:spPr>
      </p:pic>
      <p:pic>
        <p:nvPicPr>
          <p:cNvPr id="274" name="Google Shape;274;p39"/>
          <p:cNvPicPr preferRelativeResize="0"/>
          <p:nvPr/>
        </p:nvPicPr>
        <p:blipFill>
          <a:blip r:embed="rId4">
            <a:alphaModFix/>
          </a:blip>
          <a:stretch>
            <a:fillRect/>
          </a:stretch>
        </p:blipFill>
        <p:spPr>
          <a:xfrm>
            <a:off x="804975" y="4139450"/>
            <a:ext cx="5732674" cy="2540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body" idx="1"/>
          </p:nvPr>
        </p:nvSpPr>
        <p:spPr>
          <a:xfrm>
            <a:off x="282950" y="1337325"/>
            <a:ext cx="8520900" cy="2277300"/>
          </a:xfrm>
          <a:prstGeom prst="rect">
            <a:avLst/>
          </a:prstGeom>
        </p:spPr>
        <p:txBody>
          <a:bodyPr spcFirstLastPara="1" wrap="square" lIns="91425" tIns="45700" rIns="91425" bIns="45700" anchor="t" anchorCtr="0">
            <a:normAutofit/>
          </a:bodyPr>
          <a:lstStyle/>
          <a:p>
            <a:pPr marL="0" lvl="0" indent="0" algn="l" rtl="0">
              <a:spcBef>
                <a:spcPts val="480"/>
              </a:spcBef>
              <a:spcAft>
                <a:spcPts val="0"/>
              </a:spcAft>
              <a:buNone/>
            </a:pPr>
            <a:r>
              <a:rPr lang="en-US" sz="1350">
                <a:solidFill>
                  <a:srgbClr val="222222"/>
                </a:solidFill>
                <a:highlight>
                  <a:srgbClr val="FFFFFF"/>
                </a:highlight>
                <a:latin typeface="Lato"/>
                <a:ea typeface="Lato"/>
                <a:cs typeface="Lato"/>
                <a:sym typeface="Lato"/>
              </a:rPr>
              <a:t>       Naive Bayes makes a Naive assumption that the x variables( features ) are independent of each other. </a:t>
            </a:r>
            <a:endParaRPr sz="1350">
              <a:solidFill>
                <a:srgbClr val="222222"/>
              </a:solidFill>
              <a:highlight>
                <a:srgbClr val="FFFFFF"/>
              </a:highlight>
              <a:latin typeface="Lato"/>
              <a:ea typeface="Lato"/>
              <a:cs typeface="Lato"/>
              <a:sym typeface="Lato"/>
            </a:endParaRPr>
          </a:p>
          <a:p>
            <a:pPr marL="0" lvl="0" indent="0" algn="l" rtl="0">
              <a:spcBef>
                <a:spcPts val="1200"/>
              </a:spcBef>
              <a:spcAft>
                <a:spcPts val="0"/>
              </a:spcAft>
              <a:buNone/>
            </a:pPr>
            <a:endParaRPr sz="1350">
              <a:solidFill>
                <a:srgbClr val="222222"/>
              </a:solidFill>
              <a:highlight>
                <a:srgbClr val="FFFFFF"/>
              </a:highlight>
              <a:latin typeface="Lato"/>
              <a:ea typeface="Lato"/>
              <a:cs typeface="Lato"/>
              <a:sym typeface="Lato"/>
            </a:endParaRPr>
          </a:p>
          <a:p>
            <a:pPr marL="0" lvl="0" indent="0" algn="l" rtl="0">
              <a:spcBef>
                <a:spcPts val="1200"/>
              </a:spcBef>
              <a:spcAft>
                <a:spcPts val="1200"/>
              </a:spcAft>
              <a:buNone/>
            </a:pPr>
            <a:endParaRPr/>
          </a:p>
        </p:txBody>
      </p:sp>
      <p:sp>
        <p:nvSpPr>
          <p:cNvPr id="280" name="Google Shape;280;p40"/>
          <p:cNvSpPr txBox="1">
            <a:spLocks noGrp="1"/>
          </p:cNvSpPr>
          <p:nvPr>
            <p:ph type="title"/>
          </p:nvPr>
        </p:nvSpPr>
        <p:spPr>
          <a:xfrm>
            <a:off x="634565" y="511731"/>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Naive Bayes</a:t>
            </a:r>
            <a:endParaRPr/>
          </a:p>
        </p:txBody>
      </p:sp>
      <p:pic>
        <p:nvPicPr>
          <p:cNvPr id="281" name="Google Shape;281;p40"/>
          <p:cNvPicPr preferRelativeResize="0"/>
          <p:nvPr/>
        </p:nvPicPr>
        <p:blipFill>
          <a:blip r:embed="rId3">
            <a:alphaModFix/>
          </a:blip>
          <a:stretch>
            <a:fillRect/>
          </a:stretch>
        </p:blipFill>
        <p:spPr>
          <a:xfrm>
            <a:off x="282950" y="3952550"/>
            <a:ext cx="8713051" cy="2735650"/>
          </a:xfrm>
          <a:prstGeom prst="rect">
            <a:avLst/>
          </a:prstGeom>
          <a:noFill/>
          <a:ln>
            <a:noFill/>
          </a:ln>
        </p:spPr>
      </p:pic>
      <p:pic>
        <p:nvPicPr>
          <p:cNvPr id="282" name="Google Shape;282;p40"/>
          <p:cNvPicPr preferRelativeResize="0"/>
          <p:nvPr/>
        </p:nvPicPr>
        <p:blipFill>
          <a:blip r:embed="rId4">
            <a:alphaModFix/>
          </a:blip>
          <a:stretch>
            <a:fillRect/>
          </a:stretch>
        </p:blipFill>
        <p:spPr>
          <a:xfrm>
            <a:off x="1915300" y="1762875"/>
            <a:ext cx="5730799" cy="2006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693840" y="43810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27500"/>
              <a:buFont typeface="Arial"/>
              <a:buNone/>
            </a:pPr>
            <a:r>
              <a:rPr lang="en-US"/>
              <a:t>ROC Curve All Models  </a:t>
            </a:r>
            <a:endParaRPr/>
          </a:p>
          <a:p>
            <a:pPr marL="0" lvl="0" indent="0" algn="l" rtl="0">
              <a:spcBef>
                <a:spcPts val="0"/>
              </a:spcBef>
              <a:spcAft>
                <a:spcPts val="0"/>
              </a:spcAft>
              <a:buNone/>
            </a:pPr>
            <a:endParaRPr/>
          </a:p>
        </p:txBody>
      </p:sp>
      <p:pic>
        <p:nvPicPr>
          <p:cNvPr id="288" name="Google Shape;288;p41"/>
          <p:cNvPicPr preferRelativeResize="0"/>
          <p:nvPr/>
        </p:nvPicPr>
        <p:blipFill>
          <a:blip r:embed="rId3">
            <a:alphaModFix/>
          </a:blip>
          <a:stretch>
            <a:fillRect/>
          </a:stretch>
        </p:blipFill>
        <p:spPr>
          <a:xfrm>
            <a:off x="315625" y="1323425"/>
            <a:ext cx="5250449" cy="4740775"/>
          </a:xfrm>
          <a:prstGeom prst="rect">
            <a:avLst/>
          </a:prstGeom>
          <a:noFill/>
          <a:ln>
            <a:noFill/>
          </a:ln>
        </p:spPr>
      </p:pic>
      <p:sp>
        <p:nvSpPr>
          <p:cNvPr id="289" name="Google Shape;289;p41"/>
          <p:cNvSpPr txBox="1">
            <a:spLocks noGrp="1"/>
          </p:cNvSpPr>
          <p:nvPr>
            <p:ph type="body" idx="1"/>
          </p:nvPr>
        </p:nvSpPr>
        <p:spPr>
          <a:xfrm>
            <a:off x="5502050" y="1670600"/>
            <a:ext cx="2772300" cy="35793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000000"/>
              </a:buClr>
              <a:buSzPts val="1400"/>
              <a:buFont typeface="Arial"/>
              <a:buChar char="●"/>
            </a:pPr>
            <a:r>
              <a:rPr lang="en-US" sz="1400">
                <a:solidFill>
                  <a:srgbClr val="000000"/>
                </a:solidFill>
              </a:rPr>
              <a:t>ROC:Classifiers that give curves closer to the top-left corner indicate a better performance. </a:t>
            </a:r>
            <a:endParaRPr sz="1400">
              <a:solidFill>
                <a:srgbClr val="000000"/>
              </a:solidFill>
            </a:endParaRPr>
          </a:p>
          <a:p>
            <a:pPr marL="457200" lvl="0" indent="0" algn="l" rtl="0">
              <a:lnSpc>
                <a:spcPct val="95000"/>
              </a:lnSpc>
              <a:spcBef>
                <a:spcPts val="0"/>
              </a:spcBef>
              <a:spcAft>
                <a:spcPts val="0"/>
              </a:spcAft>
              <a:buSzPts val="1018"/>
              <a:buNone/>
            </a:pPr>
            <a:endParaRPr sz="1400">
              <a:solidFill>
                <a:srgbClr val="000000"/>
              </a:solidFill>
            </a:endParaRPr>
          </a:p>
          <a:p>
            <a:pPr marL="457200" lvl="0" indent="0" algn="l" rtl="0">
              <a:lnSpc>
                <a:spcPct val="95000"/>
              </a:lnSpc>
              <a:spcBef>
                <a:spcPts val="0"/>
              </a:spcBef>
              <a:spcAft>
                <a:spcPts val="0"/>
              </a:spcAft>
              <a:buSzPts val="1018"/>
              <a:buNone/>
            </a:pPr>
            <a:endParaRPr sz="1400">
              <a:solidFill>
                <a:srgbClr val="000000"/>
              </a:solidFill>
            </a:endParaRPr>
          </a:p>
          <a:p>
            <a:pPr marL="0" lvl="0" indent="0" algn="l" rtl="0">
              <a:lnSpc>
                <a:spcPct val="95000"/>
              </a:lnSpc>
              <a:spcBef>
                <a:spcPts val="0"/>
              </a:spcBef>
              <a:spcAft>
                <a:spcPts val="0"/>
              </a:spcAft>
              <a:buSzPts val="1018"/>
              <a:buNone/>
            </a:pPr>
            <a:endParaRPr sz="1400">
              <a:solidFill>
                <a:srgbClr val="000000"/>
              </a:solidFill>
            </a:endParaRPr>
          </a:p>
          <a:p>
            <a:pPr marL="457200" lvl="0" indent="-317500" algn="l" rtl="0">
              <a:spcBef>
                <a:spcPts val="0"/>
              </a:spcBef>
              <a:spcAft>
                <a:spcPts val="0"/>
              </a:spcAft>
              <a:buClr>
                <a:srgbClr val="000000"/>
              </a:buClr>
              <a:buSzPts val="1400"/>
              <a:buFont typeface="Arial"/>
              <a:buChar char="●"/>
            </a:pPr>
            <a:r>
              <a:rPr lang="en-US" sz="1400">
                <a:solidFill>
                  <a:srgbClr val="000000"/>
                </a:solidFill>
              </a:rPr>
              <a:t>AUC. It is equivalent to the probability that a randomly chosen positive instance is ranked higher than a randomly chosen negative instance</a:t>
            </a:r>
            <a:endParaRPr sz="1400">
              <a:solidFill>
                <a:srgbClr val="000000"/>
              </a:solidFill>
            </a:endParaRPr>
          </a:p>
          <a:p>
            <a:pPr marL="0" lvl="0" indent="0" algn="l" rtl="0">
              <a:spcBef>
                <a:spcPts val="0"/>
              </a:spcBef>
              <a:spcAft>
                <a:spcPts val="0"/>
              </a:spcAft>
              <a:buNone/>
            </a:pPr>
            <a:endParaRPr sz="1400">
              <a:solidFill>
                <a:srgbClr val="000000"/>
              </a:solidFill>
            </a:endParaRPr>
          </a:p>
          <a:p>
            <a:pPr marL="0" lvl="0" indent="0" algn="l" rtl="0">
              <a:spcBef>
                <a:spcPts val="0"/>
              </a:spcBef>
              <a:spcAft>
                <a:spcPts val="0"/>
              </a:spcAft>
              <a:buNone/>
            </a:pPr>
            <a:endParaRPr sz="1400">
              <a:solidFill>
                <a:srgbClr val="000000"/>
              </a:solidFill>
            </a:endParaRPr>
          </a:p>
          <a:p>
            <a:pPr marL="457200" lvl="0" indent="0" algn="l" rtl="0">
              <a:lnSpc>
                <a:spcPct val="95000"/>
              </a:lnSpc>
              <a:spcBef>
                <a:spcPts val="0"/>
              </a:spcBef>
              <a:spcAft>
                <a:spcPts val="0"/>
              </a:spcAft>
              <a:buNone/>
            </a:pPr>
            <a:endParaRPr sz="1400">
              <a:solidFill>
                <a:srgbClr val="000000"/>
              </a:solidFill>
            </a:endParaRPr>
          </a:p>
          <a:p>
            <a:pPr marL="0" lvl="0" indent="0" algn="l" rtl="0">
              <a:lnSpc>
                <a:spcPct val="95000"/>
              </a:lnSpc>
              <a:spcBef>
                <a:spcPts val="0"/>
              </a:spcBef>
              <a:spcAft>
                <a:spcPts val="0"/>
              </a:spcAft>
              <a:buSzPts val="1018"/>
              <a:buNone/>
            </a:pPr>
            <a:endParaRPr sz="1400">
              <a:solidFill>
                <a:srgbClr val="000000"/>
              </a:solidFill>
            </a:endParaRPr>
          </a:p>
          <a:p>
            <a:pPr marL="0" lvl="0" indent="0" algn="l" rtl="0">
              <a:lnSpc>
                <a:spcPct val="95000"/>
              </a:lnSpc>
              <a:spcBef>
                <a:spcPts val="0"/>
              </a:spcBef>
              <a:spcAft>
                <a:spcPts val="0"/>
              </a:spcAft>
              <a:buSzPts val="1018"/>
              <a:buNone/>
            </a:pPr>
            <a:endParaRPr sz="1400">
              <a:solidFill>
                <a:srgbClr val="000000"/>
              </a:solidFill>
            </a:endParaRPr>
          </a:p>
          <a:p>
            <a:pPr marL="0" lvl="0" indent="0" algn="l" rtl="0">
              <a:lnSpc>
                <a:spcPct val="95000"/>
              </a:lnSpc>
              <a:spcBef>
                <a:spcPts val="0"/>
              </a:spcBef>
              <a:spcAft>
                <a:spcPts val="0"/>
              </a:spcAft>
              <a:buSzPts val="1018"/>
              <a:buNone/>
            </a:pPr>
            <a:endParaRPr sz="1400">
              <a:solidFill>
                <a:srgbClr val="000000"/>
              </a:solidFill>
            </a:endParaRPr>
          </a:p>
          <a:p>
            <a:pPr marL="0" lvl="0" indent="0" algn="l" rtl="0">
              <a:lnSpc>
                <a:spcPct val="95000"/>
              </a:lnSpc>
              <a:spcBef>
                <a:spcPts val="480"/>
              </a:spcBef>
              <a:spcAft>
                <a:spcPts val="1200"/>
              </a:spcAft>
              <a:buSzPts val="1018"/>
              <a:buNone/>
            </a:pP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body" idx="1"/>
          </p:nvPr>
        </p:nvSpPr>
        <p:spPr>
          <a:xfrm>
            <a:off x="549050" y="1899200"/>
            <a:ext cx="2772300" cy="3579300"/>
          </a:xfrm>
          <a:prstGeom prst="rect">
            <a:avLst/>
          </a:prstGeom>
        </p:spPr>
        <p:txBody>
          <a:bodyPr spcFirstLastPara="1" wrap="square" lIns="91425" tIns="45700" rIns="91425" bIns="45700" anchor="t" anchorCtr="0">
            <a:noAutofit/>
          </a:bodyPr>
          <a:lstStyle/>
          <a:p>
            <a:pPr marL="457200" lvl="0" indent="-323532" algn="l" rtl="0">
              <a:lnSpc>
                <a:spcPct val="95000"/>
              </a:lnSpc>
              <a:spcBef>
                <a:spcPts val="0"/>
              </a:spcBef>
              <a:spcAft>
                <a:spcPts val="0"/>
              </a:spcAft>
              <a:buClr>
                <a:srgbClr val="000000"/>
              </a:buClr>
              <a:buSzPts val="1495"/>
              <a:buFont typeface="Arial"/>
              <a:buChar char="●"/>
            </a:pPr>
            <a:r>
              <a:rPr lang="en-US" sz="1495">
                <a:solidFill>
                  <a:srgbClr val="000000"/>
                </a:solidFill>
              </a:rPr>
              <a:t>It is often used in situations where classes are heavily imbalanced.</a:t>
            </a:r>
            <a:endParaRPr sz="1495">
              <a:solidFill>
                <a:srgbClr val="000000"/>
              </a:solidFill>
            </a:endParaRPr>
          </a:p>
          <a:p>
            <a:pPr marL="457200" lvl="0" indent="0" algn="l" rtl="0">
              <a:lnSpc>
                <a:spcPct val="95000"/>
              </a:lnSpc>
              <a:spcBef>
                <a:spcPts val="0"/>
              </a:spcBef>
              <a:spcAft>
                <a:spcPts val="0"/>
              </a:spcAft>
              <a:buSzPts val="1018"/>
              <a:buNone/>
            </a:pPr>
            <a:endParaRPr sz="1495">
              <a:solidFill>
                <a:srgbClr val="000000"/>
              </a:solidFill>
            </a:endParaRPr>
          </a:p>
          <a:p>
            <a:pPr marL="457200" lvl="0" indent="0" algn="l" rtl="0">
              <a:lnSpc>
                <a:spcPct val="95000"/>
              </a:lnSpc>
              <a:spcBef>
                <a:spcPts val="0"/>
              </a:spcBef>
              <a:spcAft>
                <a:spcPts val="0"/>
              </a:spcAft>
              <a:buSzPts val="1018"/>
              <a:buNone/>
            </a:pPr>
            <a:endParaRPr sz="1495">
              <a:solidFill>
                <a:srgbClr val="000000"/>
              </a:solidFill>
            </a:endParaRPr>
          </a:p>
          <a:p>
            <a:pPr marL="457200" lvl="0" indent="0" algn="l" rtl="0">
              <a:lnSpc>
                <a:spcPct val="95000"/>
              </a:lnSpc>
              <a:spcBef>
                <a:spcPts val="0"/>
              </a:spcBef>
              <a:spcAft>
                <a:spcPts val="0"/>
              </a:spcAft>
              <a:buSzPts val="1018"/>
              <a:buNone/>
            </a:pPr>
            <a:endParaRPr sz="1495">
              <a:solidFill>
                <a:srgbClr val="000000"/>
              </a:solidFill>
            </a:endParaRPr>
          </a:p>
          <a:p>
            <a:pPr marL="0" lvl="0" indent="0" algn="l" rtl="0">
              <a:lnSpc>
                <a:spcPct val="95000"/>
              </a:lnSpc>
              <a:spcBef>
                <a:spcPts val="0"/>
              </a:spcBef>
              <a:spcAft>
                <a:spcPts val="0"/>
              </a:spcAft>
              <a:buSzPts val="1018"/>
              <a:buNone/>
            </a:pPr>
            <a:endParaRPr sz="1495">
              <a:solidFill>
                <a:srgbClr val="000000"/>
              </a:solidFill>
            </a:endParaRPr>
          </a:p>
          <a:p>
            <a:pPr marL="457200" lvl="0" indent="-323532" algn="l" rtl="0">
              <a:lnSpc>
                <a:spcPct val="95000"/>
              </a:lnSpc>
              <a:spcBef>
                <a:spcPts val="0"/>
              </a:spcBef>
              <a:spcAft>
                <a:spcPts val="0"/>
              </a:spcAft>
              <a:buClr>
                <a:srgbClr val="000000"/>
              </a:buClr>
              <a:buSzPts val="1495"/>
              <a:buFont typeface="Arial"/>
              <a:buChar char="●"/>
            </a:pPr>
            <a:r>
              <a:rPr lang="en-US" sz="1495">
                <a:solidFill>
                  <a:srgbClr val="000000"/>
                </a:solidFill>
              </a:rPr>
              <a:t>A good classifier will maintain both a high precision and high recall across the graph, and will “hug” the upper right corner in the figure</a:t>
            </a:r>
            <a:endParaRPr sz="1495">
              <a:solidFill>
                <a:srgbClr val="000000"/>
              </a:solidFill>
            </a:endParaRPr>
          </a:p>
          <a:p>
            <a:pPr marL="0" lvl="0" indent="0" algn="l" rtl="0">
              <a:lnSpc>
                <a:spcPct val="95000"/>
              </a:lnSpc>
              <a:spcBef>
                <a:spcPts val="0"/>
              </a:spcBef>
              <a:spcAft>
                <a:spcPts val="0"/>
              </a:spcAft>
              <a:buSzPts val="1018"/>
              <a:buNone/>
            </a:pPr>
            <a:endParaRPr sz="1495">
              <a:solidFill>
                <a:srgbClr val="000000"/>
              </a:solidFill>
            </a:endParaRPr>
          </a:p>
          <a:p>
            <a:pPr marL="0" lvl="0" indent="0" algn="l" rtl="0">
              <a:lnSpc>
                <a:spcPct val="95000"/>
              </a:lnSpc>
              <a:spcBef>
                <a:spcPts val="0"/>
              </a:spcBef>
              <a:spcAft>
                <a:spcPts val="0"/>
              </a:spcAft>
              <a:buSzPts val="1018"/>
              <a:buNone/>
            </a:pPr>
            <a:endParaRPr sz="1495">
              <a:solidFill>
                <a:srgbClr val="000000"/>
              </a:solidFill>
            </a:endParaRPr>
          </a:p>
          <a:p>
            <a:pPr marL="0" lvl="0" indent="0" algn="l" rtl="0">
              <a:lnSpc>
                <a:spcPct val="95000"/>
              </a:lnSpc>
              <a:spcBef>
                <a:spcPts val="0"/>
              </a:spcBef>
              <a:spcAft>
                <a:spcPts val="0"/>
              </a:spcAft>
              <a:buSzPts val="1018"/>
              <a:buNone/>
            </a:pPr>
            <a:endParaRPr sz="1495">
              <a:solidFill>
                <a:srgbClr val="000000"/>
              </a:solidFill>
            </a:endParaRPr>
          </a:p>
          <a:p>
            <a:pPr marL="0" lvl="0" indent="0" algn="l" rtl="0">
              <a:lnSpc>
                <a:spcPct val="95000"/>
              </a:lnSpc>
              <a:spcBef>
                <a:spcPts val="480"/>
              </a:spcBef>
              <a:spcAft>
                <a:spcPts val="1200"/>
              </a:spcAft>
              <a:buSzPts val="1018"/>
              <a:buNone/>
            </a:pPr>
            <a:endParaRPr sz="2605"/>
          </a:p>
        </p:txBody>
      </p:sp>
      <p:sp>
        <p:nvSpPr>
          <p:cNvPr id="295" name="Google Shape;295;p42"/>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27500"/>
              <a:buFont typeface="Arial"/>
              <a:buNone/>
            </a:pPr>
            <a:r>
              <a:rPr lang="en-US"/>
              <a:t>Precision Recall Curve</a:t>
            </a:r>
            <a:endParaRPr/>
          </a:p>
          <a:p>
            <a:pPr marL="0" lvl="0" indent="0" algn="l" rtl="0">
              <a:spcBef>
                <a:spcPts val="0"/>
              </a:spcBef>
              <a:spcAft>
                <a:spcPts val="0"/>
              </a:spcAft>
              <a:buNone/>
            </a:pPr>
            <a:endParaRPr/>
          </a:p>
        </p:txBody>
      </p:sp>
      <p:pic>
        <p:nvPicPr>
          <p:cNvPr id="296" name="Google Shape;296;p42"/>
          <p:cNvPicPr preferRelativeResize="0"/>
          <p:nvPr/>
        </p:nvPicPr>
        <p:blipFill>
          <a:blip r:embed="rId3">
            <a:alphaModFix/>
          </a:blip>
          <a:stretch>
            <a:fillRect/>
          </a:stretch>
        </p:blipFill>
        <p:spPr>
          <a:xfrm>
            <a:off x="3854450" y="1795625"/>
            <a:ext cx="4812175" cy="3682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body" idx="1"/>
          </p:nvPr>
        </p:nvSpPr>
        <p:spPr>
          <a:xfrm>
            <a:off x="699247" y="1556641"/>
            <a:ext cx="7745400" cy="3170400"/>
          </a:xfrm>
          <a:prstGeom prst="rect">
            <a:avLst/>
          </a:prstGeom>
        </p:spPr>
        <p:txBody>
          <a:bodyPr spcFirstLastPara="1" wrap="square" lIns="91425" tIns="45700" rIns="91425" bIns="45700" anchor="t" anchorCtr="0">
            <a:normAutofit/>
          </a:bodyPr>
          <a:lstStyle/>
          <a:p>
            <a:pPr marL="457200" lvl="0" indent="-368300" algn="l" rtl="0">
              <a:spcBef>
                <a:spcPts val="480"/>
              </a:spcBef>
              <a:spcAft>
                <a:spcPts val="0"/>
              </a:spcAft>
              <a:buSzPts val="2200"/>
              <a:buAutoNum type="arabicPeriod"/>
            </a:pPr>
            <a:r>
              <a:rPr lang="en-US" sz="2200"/>
              <a:t>Number of calls is more significant for decision</a:t>
            </a:r>
            <a:endParaRPr sz="2200"/>
          </a:p>
          <a:p>
            <a:pPr marL="457200" lvl="0" indent="-368300" algn="l" rtl="0">
              <a:spcBef>
                <a:spcPts val="0"/>
              </a:spcBef>
              <a:spcAft>
                <a:spcPts val="0"/>
              </a:spcAft>
              <a:buSzPts val="2200"/>
              <a:buAutoNum type="arabicPeriod"/>
            </a:pPr>
            <a:r>
              <a:rPr lang="en-US" sz="2200"/>
              <a:t>Financially stable population( students, retired and unemployed) should be contacted more</a:t>
            </a:r>
            <a:endParaRPr sz="2200"/>
          </a:p>
          <a:p>
            <a:pPr marL="457200" lvl="0" indent="-368300" algn="l" rtl="0">
              <a:spcBef>
                <a:spcPts val="0"/>
              </a:spcBef>
              <a:spcAft>
                <a:spcPts val="0"/>
              </a:spcAft>
              <a:buSzPts val="2200"/>
              <a:buAutoNum type="arabicPeriod"/>
            </a:pPr>
            <a:r>
              <a:rPr lang="en-US" sz="2200"/>
              <a:t>Precision and recall improved after incorporating the important features</a:t>
            </a:r>
            <a:endParaRPr sz="2200"/>
          </a:p>
          <a:p>
            <a:pPr marL="457200" lvl="0" indent="-368300" algn="l" rtl="0">
              <a:spcBef>
                <a:spcPts val="0"/>
              </a:spcBef>
              <a:spcAft>
                <a:spcPts val="0"/>
              </a:spcAft>
              <a:buSzPts val="2200"/>
              <a:buAutoNum type="arabicPeriod"/>
            </a:pPr>
            <a:r>
              <a:rPr lang="en-US" sz="2200"/>
              <a:t>No significant effect from social and economic factors</a:t>
            </a:r>
            <a:endParaRPr sz="2200"/>
          </a:p>
        </p:txBody>
      </p:sp>
      <p:pic>
        <p:nvPicPr>
          <p:cNvPr id="302" name="Google Shape;302;p43"/>
          <p:cNvPicPr preferRelativeResize="0"/>
          <p:nvPr/>
        </p:nvPicPr>
        <p:blipFill>
          <a:blip r:embed="rId3">
            <a:alphaModFix/>
          </a:blip>
          <a:stretch>
            <a:fillRect/>
          </a:stretch>
        </p:blipFill>
        <p:spPr>
          <a:xfrm>
            <a:off x="972950" y="4307025"/>
            <a:ext cx="6955225" cy="2427025"/>
          </a:xfrm>
          <a:prstGeom prst="rect">
            <a:avLst/>
          </a:prstGeom>
          <a:noFill/>
          <a:ln>
            <a:noFill/>
          </a:ln>
        </p:spPr>
      </p:pic>
      <p:sp>
        <p:nvSpPr>
          <p:cNvPr id="303" name="Google Shape;303;p43"/>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CONCLUSION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body" idx="1"/>
          </p:nvPr>
        </p:nvSpPr>
        <p:spPr>
          <a:xfrm>
            <a:off x="699300" y="1295453"/>
            <a:ext cx="7745400" cy="416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dirty="0">
                <a:solidFill>
                  <a:srgbClr val="000000"/>
                </a:solidFill>
              </a:rPr>
              <a:t>1.Relationship between subscribing the term deposit and how much the customer is contacted (last contact, Campaign, </a:t>
            </a:r>
            <a:r>
              <a:rPr lang="en-US" sz="1600" dirty="0" err="1">
                <a:solidFill>
                  <a:srgbClr val="000000"/>
                </a:solidFill>
              </a:rPr>
              <a:t>Pdays</a:t>
            </a:r>
            <a:r>
              <a:rPr lang="en-US" sz="1600" dirty="0">
                <a:solidFill>
                  <a:srgbClr val="000000"/>
                </a:solidFill>
              </a:rPr>
              <a:t>, Previous Number of contacts)</a:t>
            </a: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r>
              <a:rPr lang="en-US" sz="1600" dirty="0">
                <a:solidFill>
                  <a:srgbClr val="000000"/>
                </a:solidFill>
              </a:rPr>
              <a:t>2. Find out the financially stable population? Will that affect the outcome?</a:t>
            </a: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r>
              <a:rPr lang="en-US" sz="1600" dirty="0">
                <a:solidFill>
                  <a:srgbClr val="000000"/>
                </a:solidFill>
              </a:rPr>
              <a:t>3.Effect of dimensionality reduction on accuracy of the model.</a:t>
            </a: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r>
              <a:rPr lang="en-US" sz="1600" dirty="0">
                <a:solidFill>
                  <a:srgbClr val="000000"/>
                </a:solidFill>
              </a:rPr>
              <a:t>4. How are the likelihood of subscriptions affected by social and economic factors? </a:t>
            </a:r>
            <a:endParaRPr sz="1600" dirty="0">
              <a:solidFill>
                <a:srgbClr val="000000"/>
              </a:solidFill>
            </a:endParaRPr>
          </a:p>
          <a:p>
            <a:pPr marL="0" lvl="0" indent="0" algn="l" rtl="0">
              <a:spcBef>
                <a:spcPts val="480"/>
              </a:spcBef>
              <a:spcAft>
                <a:spcPts val="1200"/>
              </a:spcAft>
              <a:buNone/>
            </a:pPr>
            <a:endParaRPr dirty="0"/>
          </a:p>
        </p:txBody>
      </p:sp>
      <p:sp>
        <p:nvSpPr>
          <p:cNvPr id="92" name="Google Shape;92;p17"/>
          <p:cNvSpPr txBox="1">
            <a:spLocks noGrp="1"/>
          </p:cNvSpPr>
          <p:nvPr>
            <p:ph type="title"/>
          </p:nvPr>
        </p:nvSpPr>
        <p:spPr>
          <a:xfrm>
            <a:off x="688500" y="457623"/>
            <a:ext cx="7756200" cy="6897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dirty="0"/>
              <a:t>PROBLEM STATEMENTS:</a:t>
            </a:r>
            <a:endParaRPr dirty="0"/>
          </a:p>
        </p:txBody>
      </p:sp>
      <p:pic>
        <p:nvPicPr>
          <p:cNvPr id="93" name="Google Shape;93;p17"/>
          <p:cNvPicPr preferRelativeResize="0"/>
          <p:nvPr/>
        </p:nvPicPr>
        <p:blipFill>
          <a:blip r:embed="rId3">
            <a:alphaModFix/>
          </a:blip>
          <a:stretch>
            <a:fillRect/>
          </a:stretch>
        </p:blipFill>
        <p:spPr>
          <a:xfrm>
            <a:off x="5546775" y="4207250"/>
            <a:ext cx="3047700" cy="2356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D693D1-DF4D-52CC-61C1-5D235AB46DE5}"/>
              </a:ext>
            </a:extLst>
          </p:cNvPr>
          <p:cNvSpPr>
            <a:spLocks noGrp="1"/>
          </p:cNvSpPr>
          <p:nvPr>
            <p:ph type="body" idx="1"/>
          </p:nvPr>
        </p:nvSpPr>
        <p:spPr/>
        <p:txBody>
          <a:bodyPr/>
          <a:lstStyle/>
          <a:p>
            <a:endParaRPr lang="en-US" dirty="0"/>
          </a:p>
          <a:p>
            <a:endParaRPr lang="en-US" dirty="0"/>
          </a:p>
          <a:p>
            <a:endParaRPr lang="en-US" dirty="0"/>
          </a:p>
        </p:txBody>
      </p:sp>
      <p:sp>
        <p:nvSpPr>
          <p:cNvPr id="3" name="Title 2">
            <a:extLst>
              <a:ext uri="{FF2B5EF4-FFF2-40B4-BE49-F238E27FC236}">
                <a16:creationId xmlns:a16="http://schemas.microsoft.com/office/drawing/2014/main" id="{FACFED82-D002-48AE-93B2-F924B7A579C0}"/>
              </a:ext>
            </a:extLst>
          </p:cNvPr>
          <p:cNvSpPr>
            <a:spLocks noGrp="1"/>
          </p:cNvSpPr>
          <p:nvPr>
            <p:ph type="title"/>
          </p:nvPr>
        </p:nvSpPr>
        <p:spPr>
          <a:xfrm>
            <a:off x="739004" y="2425149"/>
            <a:ext cx="7756200" cy="3864334"/>
          </a:xfrm>
        </p:spPr>
        <p:txBody>
          <a:bodyPr>
            <a:normAutofit/>
          </a:bodyPr>
          <a:lstStyle/>
          <a:p>
            <a:pPr algn="ctr"/>
            <a:r>
              <a:rPr lang="en-US" sz="6000" dirty="0">
                <a:latin typeface="ACADEMY ENGRAVED LET PLAIN:1.0" panose="02000000000000000000" pitchFamily="2" charset="0"/>
              </a:rPr>
              <a:t>THANK YOU</a:t>
            </a:r>
            <a:br>
              <a:rPr lang="en-US" dirty="0"/>
            </a:br>
            <a:endParaRPr lang="en-US" dirty="0"/>
          </a:p>
        </p:txBody>
      </p:sp>
    </p:spTree>
    <p:extLst>
      <p:ext uri="{BB962C8B-B14F-4D97-AF65-F5344CB8AC3E}">
        <p14:creationId xmlns:p14="http://schemas.microsoft.com/office/powerpoint/2010/main" val="505651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688499" y="1729375"/>
            <a:ext cx="3872700" cy="3170400"/>
          </a:xfrm>
          <a:prstGeom prst="rect">
            <a:avLst/>
          </a:prstGeom>
        </p:spPr>
        <p:txBody>
          <a:bodyPr spcFirstLastPara="1" wrap="square" lIns="91425" tIns="45700" rIns="91425" bIns="45700" anchor="t" anchorCtr="0">
            <a:normAutofit/>
          </a:bodyPr>
          <a:lstStyle/>
          <a:p>
            <a:pPr marL="457200" lvl="0" indent="-381000" algn="l" rtl="0">
              <a:spcBef>
                <a:spcPts val="480"/>
              </a:spcBef>
              <a:spcAft>
                <a:spcPts val="0"/>
              </a:spcAft>
              <a:buSzPts val="2400"/>
              <a:buChar char="●"/>
            </a:pPr>
            <a:r>
              <a:rPr lang="en-US"/>
              <a:t>For Jan, Feb data related to social and economic factors was missing</a:t>
            </a:r>
            <a:endParaRPr/>
          </a:p>
          <a:p>
            <a:pPr marL="457200" lvl="0" indent="0" algn="l" rtl="0">
              <a:spcBef>
                <a:spcPts val="1200"/>
              </a:spcBef>
              <a:spcAft>
                <a:spcPts val="1200"/>
              </a:spcAft>
              <a:buNone/>
            </a:pPr>
            <a:endParaRPr/>
          </a:p>
        </p:txBody>
      </p:sp>
      <p:sp>
        <p:nvSpPr>
          <p:cNvPr id="99" name="Google Shape;99;p18"/>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Data Preparation</a:t>
            </a:r>
            <a:endParaRPr/>
          </a:p>
        </p:txBody>
      </p:sp>
      <p:sp>
        <p:nvSpPr>
          <p:cNvPr id="100" name="Google Shape;100;p18"/>
          <p:cNvSpPr txBox="1"/>
          <p:nvPr/>
        </p:nvSpPr>
        <p:spPr>
          <a:xfrm>
            <a:off x="216975" y="6471225"/>
            <a:ext cx="833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Roboto"/>
                <a:ea typeface="Roboto"/>
                <a:cs typeface="Roboto"/>
                <a:sym typeface="Roboto"/>
                <a:hlinkClick r:id="rId3"/>
              </a:rPr>
              <a:t>https://tradingeconomics.com/portugal/consumer-price-index-cpi</a:t>
            </a:r>
            <a:endParaRPr>
              <a:latin typeface="Roboto"/>
              <a:ea typeface="Roboto"/>
              <a:cs typeface="Roboto"/>
              <a:sym typeface="Roboto"/>
            </a:endParaRPr>
          </a:p>
        </p:txBody>
      </p:sp>
      <p:pic>
        <p:nvPicPr>
          <p:cNvPr id="101" name="Google Shape;101;p18"/>
          <p:cNvPicPr preferRelativeResize="0"/>
          <p:nvPr/>
        </p:nvPicPr>
        <p:blipFill>
          <a:blip r:embed="rId4">
            <a:alphaModFix/>
          </a:blip>
          <a:stretch>
            <a:fillRect/>
          </a:stretch>
        </p:blipFill>
        <p:spPr>
          <a:xfrm>
            <a:off x="4355124" y="1707369"/>
            <a:ext cx="4278001" cy="34432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Class Imbalance - target(‘y’)</a:t>
            </a:r>
            <a:endParaRPr/>
          </a:p>
        </p:txBody>
      </p:sp>
      <p:pic>
        <p:nvPicPr>
          <p:cNvPr id="107" name="Google Shape;107;p19"/>
          <p:cNvPicPr preferRelativeResize="0"/>
          <p:nvPr/>
        </p:nvPicPr>
        <p:blipFill>
          <a:blip r:embed="rId3">
            <a:alphaModFix/>
          </a:blip>
          <a:stretch>
            <a:fillRect/>
          </a:stretch>
        </p:blipFill>
        <p:spPr>
          <a:xfrm>
            <a:off x="1257700" y="1435675"/>
            <a:ext cx="5825725" cy="4971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body" idx="1"/>
          </p:nvPr>
        </p:nvSpPr>
        <p:spPr>
          <a:xfrm>
            <a:off x="518700" y="1559850"/>
            <a:ext cx="3928200" cy="2609700"/>
          </a:xfrm>
          <a:prstGeom prst="rect">
            <a:avLst/>
          </a:prstGeom>
        </p:spPr>
        <p:txBody>
          <a:bodyPr spcFirstLastPara="1" wrap="square" lIns="91425" tIns="91425" rIns="91425" bIns="502900" anchor="t" anchorCtr="0">
            <a:noAutofit/>
          </a:bodyPr>
          <a:lstStyle/>
          <a:p>
            <a:pPr marL="457200" lvl="0" indent="-338296" algn="l" rtl="0">
              <a:lnSpc>
                <a:spcPct val="95000"/>
              </a:lnSpc>
              <a:spcBef>
                <a:spcPts val="480"/>
              </a:spcBef>
              <a:spcAft>
                <a:spcPts val="0"/>
              </a:spcAft>
              <a:buSzPts val="1728"/>
              <a:buChar char="●"/>
            </a:pPr>
            <a:r>
              <a:rPr lang="en-US" sz="1727"/>
              <a:t>Dropped the irrelevant columns</a:t>
            </a:r>
            <a:endParaRPr sz="1727"/>
          </a:p>
          <a:p>
            <a:pPr marL="0" lvl="0" indent="457200" algn="l" rtl="0">
              <a:lnSpc>
                <a:spcPct val="95000"/>
              </a:lnSpc>
              <a:spcBef>
                <a:spcPts val="1200"/>
              </a:spcBef>
              <a:spcAft>
                <a:spcPts val="0"/>
              </a:spcAft>
              <a:buNone/>
            </a:pPr>
            <a:r>
              <a:rPr lang="en-US" sz="1262"/>
              <a:t>Contact type - Telephone/Cellular</a:t>
            </a:r>
            <a:endParaRPr sz="1262"/>
          </a:p>
          <a:p>
            <a:pPr marL="0" lvl="0" indent="457200" algn="l" rtl="0">
              <a:lnSpc>
                <a:spcPct val="95000"/>
              </a:lnSpc>
              <a:spcBef>
                <a:spcPts val="1200"/>
              </a:spcBef>
              <a:spcAft>
                <a:spcPts val="0"/>
              </a:spcAft>
              <a:buNone/>
            </a:pPr>
            <a:r>
              <a:rPr lang="en-US" sz="1262"/>
              <a:t>Poutcome - outcome of previous Campaign</a:t>
            </a:r>
            <a:endParaRPr sz="1262"/>
          </a:p>
          <a:p>
            <a:pPr marL="0" lvl="0" indent="457200" algn="l" rtl="0">
              <a:lnSpc>
                <a:spcPct val="95000"/>
              </a:lnSpc>
              <a:spcBef>
                <a:spcPts val="1200"/>
              </a:spcBef>
              <a:spcAft>
                <a:spcPts val="0"/>
              </a:spcAft>
              <a:buNone/>
            </a:pPr>
            <a:r>
              <a:rPr lang="en-US" sz="1262"/>
              <a:t>Day of contact</a:t>
            </a:r>
            <a:endParaRPr sz="1262"/>
          </a:p>
          <a:p>
            <a:pPr marL="457200" lvl="0" indent="0" algn="l" rtl="0">
              <a:lnSpc>
                <a:spcPct val="95000"/>
              </a:lnSpc>
              <a:spcBef>
                <a:spcPts val="1200"/>
              </a:spcBef>
              <a:spcAft>
                <a:spcPts val="0"/>
              </a:spcAft>
              <a:buNone/>
            </a:pPr>
            <a:r>
              <a:rPr lang="en-US" sz="1262"/>
              <a:t>Pdays - number of days passed from last contact.</a:t>
            </a:r>
            <a:endParaRPr sz="1262"/>
          </a:p>
          <a:p>
            <a:pPr marL="457200" lvl="0" indent="0" algn="l" rtl="0">
              <a:lnSpc>
                <a:spcPct val="95000"/>
              </a:lnSpc>
              <a:spcBef>
                <a:spcPts val="1200"/>
              </a:spcBef>
              <a:spcAft>
                <a:spcPts val="0"/>
              </a:spcAft>
              <a:buNone/>
            </a:pPr>
            <a:endParaRPr sz="1727"/>
          </a:p>
          <a:p>
            <a:pPr marL="0" lvl="0" indent="0" algn="l" rtl="0">
              <a:lnSpc>
                <a:spcPct val="95000"/>
              </a:lnSpc>
              <a:spcBef>
                <a:spcPts val="1200"/>
              </a:spcBef>
              <a:spcAft>
                <a:spcPts val="1200"/>
              </a:spcAft>
              <a:buSzPts val="852"/>
              <a:buNone/>
            </a:pPr>
            <a:endParaRPr sz="1727" i="1"/>
          </a:p>
        </p:txBody>
      </p:sp>
      <p:sp>
        <p:nvSpPr>
          <p:cNvPr id="113" name="Google Shape;113;p20"/>
          <p:cNvSpPr txBox="1">
            <a:spLocks noGrp="1"/>
          </p:cNvSpPr>
          <p:nvPr>
            <p:ph type="title"/>
          </p:nvPr>
        </p:nvSpPr>
        <p:spPr>
          <a:xfrm>
            <a:off x="518700" y="532426"/>
            <a:ext cx="7756200" cy="815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Data Cleaning </a:t>
            </a:r>
            <a:endParaRPr/>
          </a:p>
        </p:txBody>
      </p:sp>
      <p:pic>
        <p:nvPicPr>
          <p:cNvPr id="114" name="Google Shape;114;p20"/>
          <p:cNvPicPr preferRelativeResize="0"/>
          <p:nvPr/>
        </p:nvPicPr>
        <p:blipFill>
          <a:blip r:embed="rId3">
            <a:alphaModFix/>
          </a:blip>
          <a:stretch>
            <a:fillRect/>
          </a:stretch>
        </p:blipFill>
        <p:spPr>
          <a:xfrm>
            <a:off x="3956600" y="3924250"/>
            <a:ext cx="4752576" cy="2846449"/>
          </a:xfrm>
          <a:prstGeom prst="rect">
            <a:avLst/>
          </a:prstGeom>
          <a:noFill/>
          <a:ln>
            <a:noFill/>
          </a:ln>
        </p:spPr>
      </p:pic>
      <p:pic>
        <p:nvPicPr>
          <p:cNvPr id="115" name="Google Shape;115;p20"/>
          <p:cNvPicPr preferRelativeResize="0"/>
          <p:nvPr/>
        </p:nvPicPr>
        <p:blipFill>
          <a:blip r:embed="rId4">
            <a:alphaModFix/>
          </a:blip>
          <a:stretch>
            <a:fillRect/>
          </a:stretch>
        </p:blipFill>
        <p:spPr>
          <a:xfrm>
            <a:off x="5235788" y="981050"/>
            <a:ext cx="3039112" cy="2846450"/>
          </a:xfrm>
          <a:prstGeom prst="rect">
            <a:avLst/>
          </a:prstGeom>
          <a:noFill/>
          <a:ln>
            <a:noFill/>
          </a:ln>
        </p:spPr>
      </p:pic>
      <p:sp>
        <p:nvSpPr>
          <p:cNvPr id="116" name="Google Shape;116;p20"/>
          <p:cNvSpPr txBox="1">
            <a:spLocks noGrp="1"/>
          </p:cNvSpPr>
          <p:nvPr>
            <p:ph type="body" idx="1"/>
          </p:nvPr>
        </p:nvSpPr>
        <p:spPr>
          <a:xfrm>
            <a:off x="518700" y="3739750"/>
            <a:ext cx="3928200" cy="2609700"/>
          </a:xfrm>
          <a:prstGeom prst="rect">
            <a:avLst/>
          </a:prstGeom>
        </p:spPr>
        <p:txBody>
          <a:bodyPr spcFirstLastPara="1" wrap="square" lIns="91425" tIns="91425" rIns="91425" bIns="502900" anchor="t" anchorCtr="0">
            <a:noAutofit/>
          </a:bodyPr>
          <a:lstStyle/>
          <a:p>
            <a:pPr marL="457200" lvl="0" indent="0" algn="l" rtl="0">
              <a:lnSpc>
                <a:spcPct val="95000"/>
              </a:lnSpc>
              <a:spcBef>
                <a:spcPts val="480"/>
              </a:spcBef>
              <a:spcAft>
                <a:spcPts val="0"/>
              </a:spcAft>
              <a:buNone/>
            </a:pPr>
            <a:endParaRPr sz="1262" i="1"/>
          </a:p>
          <a:p>
            <a:pPr marL="457200" lvl="0" indent="-338296" algn="l" rtl="0">
              <a:lnSpc>
                <a:spcPct val="95000"/>
              </a:lnSpc>
              <a:spcBef>
                <a:spcPts val="1200"/>
              </a:spcBef>
              <a:spcAft>
                <a:spcPts val="0"/>
              </a:spcAft>
              <a:buSzPts val="1728"/>
              <a:buChar char="●"/>
            </a:pPr>
            <a:r>
              <a:rPr lang="en-US" sz="1727"/>
              <a:t> Outliers </a:t>
            </a:r>
            <a:endParaRPr sz="1727"/>
          </a:p>
          <a:p>
            <a:pPr marL="457200" lvl="0" indent="0" algn="l" rtl="0">
              <a:lnSpc>
                <a:spcPct val="95000"/>
              </a:lnSpc>
              <a:spcBef>
                <a:spcPts val="1200"/>
              </a:spcBef>
              <a:spcAft>
                <a:spcPts val="0"/>
              </a:spcAft>
              <a:buNone/>
            </a:pPr>
            <a:r>
              <a:rPr lang="en-US" sz="1262"/>
              <a:t>Balance - balance in account </a:t>
            </a:r>
            <a:endParaRPr sz="1262"/>
          </a:p>
          <a:p>
            <a:pPr marL="457200" lvl="0" indent="0" algn="l" rtl="0">
              <a:lnSpc>
                <a:spcPct val="95000"/>
              </a:lnSpc>
              <a:spcBef>
                <a:spcPts val="1200"/>
              </a:spcBef>
              <a:spcAft>
                <a:spcPts val="0"/>
              </a:spcAft>
              <a:buNone/>
            </a:pPr>
            <a:r>
              <a:rPr lang="en-US" sz="1262"/>
              <a:t>Duration - less than 5sec</a:t>
            </a:r>
            <a:endParaRPr sz="1727"/>
          </a:p>
          <a:p>
            <a:pPr marL="0" lvl="0" indent="0" algn="l" rtl="0">
              <a:lnSpc>
                <a:spcPct val="95000"/>
              </a:lnSpc>
              <a:spcBef>
                <a:spcPts val="1200"/>
              </a:spcBef>
              <a:spcAft>
                <a:spcPts val="1200"/>
              </a:spcAft>
              <a:buSzPts val="852"/>
              <a:buNone/>
            </a:pPr>
            <a:endParaRPr sz="1727" i="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531140" y="623631"/>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4300"/>
              <a:t>Data Visualization</a:t>
            </a:r>
            <a:endParaRPr sz="4300"/>
          </a:p>
        </p:txBody>
      </p:sp>
      <p:pic>
        <p:nvPicPr>
          <p:cNvPr id="122" name="Google Shape;122;p21"/>
          <p:cNvPicPr preferRelativeResize="0"/>
          <p:nvPr/>
        </p:nvPicPr>
        <p:blipFill>
          <a:blip r:embed="rId3">
            <a:alphaModFix/>
          </a:blip>
          <a:stretch>
            <a:fillRect/>
          </a:stretch>
        </p:blipFill>
        <p:spPr>
          <a:xfrm>
            <a:off x="1049000" y="1761369"/>
            <a:ext cx="3611875" cy="4238955"/>
          </a:xfrm>
          <a:prstGeom prst="rect">
            <a:avLst/>
          </a:prstGeom>
          <a:noFill/>
          <a:ln>
            <a:noFill/>
          </a:ln>
        </p:spPr>
      </p:pic>
      <p:pic>
        <p:nvPicPr>
          <p:cNvPr id="123" name="Google Shape;123;p21"/>
          <p:cNvPicPr preferRelativeResize="0"/>
          <p:nvPr/>
        </p:nvPicPr>
        <p:blipFill>
          <a:blip r:embed="rId4">
            <a:alphaModFix/>
          </a:blip>
          <a:stretch>
            <a:fillRect/>
          </a:stretch>
        </p:blipFill>
        <p:spPr>
          <a:xfrm>
            <a:off x="4882983" y="4880675"/>
            <a:ext cx="3611872" cy="193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body" idx="1"/>
          </p:nvPr>
        </p:nvSpPr>
        <p:spPr>
          <a:xfrm>
            <a:off x="688498" y="2485250"/>
            <a:ext cx="2923200" cy="3170400"/>
          </a:xfrm>
          <a:prstGeom prst="rect">
            <a:avLst/>
          </a:prstGeom>
        </p:spPr>
        <p:txBody>
          <a:bodyPr spcFirstLastPara="1" wrap="square" lIns="91425" tIns="45700" rIns="91425" bIns="45700" anchor="t" anchorCtr="0">
            <a:normAutofit/>
          </a:bodyPr>
          <a:lstStyle/>
          <a:p>
            <a:pPr marL="457200" lvl="0" indent="-311150" algn="l" rtl="0">
              <a:spcBef>
                <a:spcPts val="480"/>
              </a:spcBef>
              <a:spcAft>
                <a:spcPts val="0"/>
              </a:spcAft>
              <a:buSzPts val="1300"/>
              <a:buChar char="●"/>
            </a:pPr>
            <a:r>
              <a:rPr lang="en-US" sz="1300"/>
              <a:t>Low Balance - 0-1000</a:t>
            </a:r>
            <a:endParaRPr sz="1300"/>
          </a:p>
          <a:p>
            <a:pPr marL="457200" lvl="0" indent="-311150" algn="l" rtl="0">
              <a:spcBef>
                <a:spcPts val="0"/>
              </a:spcBef>
              <a:spcAft>
                <a:spcPts val="0"/>
              </a:spcAft>
              <a:buSzPts val="1300"/>
              <a:buChar char="●"/>
            </a:pPr>
            <a:r>
              <a:rPr lang="en-US" sz="1300"/>
              <a:t>Moderate Balance : 1000-2500</a:t>
            </a:r>
            <a:endParaRPr sz="1300"/>
          </a:p>
          <a:p>
            <a:pPr marL="457200" lvl="0" indent="-311150" algn="l" rtl="0">
              <a:spcBef>
                <a:spcPts val="0"/>
              </a:spcBef>
              <a:spcAft>
                <a:spcPts val="0"/>
              </a:spcAft>
              <a:buSzPts val="1300"/>
              <a:buChar char="●"/>
            </a:pPr>
            <a:r>
              <a:rPr lang="en-US" sz="1300"/>
              <a:t>High balance : 2500 - 5000</a:t>
            </a:r>
            <a:endParaRPr sz="1300"/>
          </a:p>
          <a:p>
            <a:pPr marL="0" lvl="0" indent="0" algn="l" rtl="0">
              <a:spcBef>
                <a:spcPts val="1200"/>
              </a:spcBef>
              <a:spcAft>
                <a:spcPts val="0"/>
              </a:spcAft>
              <a:buNone/>
            </a:pPr>
            <a:r>
              <a:rPr lang="en-US" sz="1300"/>
              <a:t>People with moderate to high balance are contacted less but they are more likely to subscribe to term deposit.</a:t>
            </a:r>
            <a:endParaRPr sz="1300"/>
          </a:p>
          <a:p>
            <a:pPr marL="457200" lvl="0" indent="0" algn="l" rtl="0">
              <a:spcBef>
                <a:spcPts val="1200"/>
              </a:spcBef>
              <a:spcAft>
                <a:spcPts val="1200"/>
              </a:spcAft>
              <a:buNone/>
            </a:pPr>
            <a:r>
              <a:rPr lang="en-US"/>
              <a:t> </a:t>
            </a:r>
            <a:endParaRPr/>
          </a:p>
        </p:txBody>
      </p:sp>
      <p:sp>
        <p:nvSpPr>
          <p:cNvPr id="129" name="Google Shape;129;p22"/>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Financially Stable Population</a:t>
            </a:r>
            <a:endParaRPr/>
          </a:p>
        </p:txBody>
      </p:sp>
      <p:pic>
        <p:nvPicPr>
          <p:cNvPr id="130" name="Google Shape;130;p22"/>
          <p:cNvPicPr preferRelativeResize="0"/>
          <p:nvPr/>
        </p:nvPicPr>
        <p:blipFill>
          <a:blip r:embed="rId3">
            <a:alphaModFix/>
          </a:blip>
          <a:stretch>
            <a:fillRect/>
          </a:stretch>
        </p:blipFill>
        <p:spPr>
          <a:xfrm>
            <a:off x="3859648" y="1512631"/>
            <a:ext cx="4679152" cy="4850549"/>
          </a:xfrm>
          <a:prstGeom prst="rect">
            <a:avLst/>
          </a:prstGeom>
          <a:noFill/>
          <a:ln>
            <a:noFill/>
          </a:ln>
        </p:spPr>
      </p:pic>
      <p:sp>
        <p:nvSpPr>
          <p:cNvPr id="131" name="Google Shape;131;p22"/>
          <p:cNvSpPr txBox="1">
            <a:spLocks noGrp="1"/>
          </p:cNvSpPr>
          <p:nvPr>
            <p:ph type="title"/>
          </p:nvPr>
        </p:nvSpPr>
        <p:spPr>
          <a:xfrm>
            <a:off x="688494" y="1701299"/>
            <a:ext cx="3003300" cy="1163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990"/>
              <a:buNone/>
            </a:pPr>
            <a:r>
              <a:rPr lang="en-US" sz="2300"/>
              <a:t>Balance Group</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body" idx="1"/>
          </p:nvPr>
        </p:nvSpPr>
        <p:spPr>
          <a:xfrm>
            <a:off x="642650" y="4877024"/>
            <a:ext cx="7745400" cy="1830000"/>
          </a:xfrm>
          <a:prstGeom prst="rect">
            <a:avLst/>
          </a:prstGeom>
        </p:spPr>
        <p:txBody>
          <a:bodyPr spcFirstLastPara="1" wrap="square" lIns="91425" tIns="45700" rIns="91425" bIns="45700" anchor="t" anchorCtr="0">
            <a:normAutofit/>
          </a:bodyPr>
          <a:lstStyle/>
          <a:p>
            <a:pPr marL="457200" lvl="0" indent="-336550" algn="l" rtl="0">
              <a:spcBef>
                <a:spcPts val="480"/>
              </a:spcBef>
              <a:spcAft>
                <a:spcPts val="0"/>
              </a:spcAft>
              <a:buSzPts val="1700"/>
              <a:buChar char="●"/>
            </a:pPr>
            <a:r>
              <a:rPr lang="en-US" sz="1700"/>
              <a:t>Student, retired, unemployed are more likely to subscribe </a:t>
            </a:r>
            <a:endParaRPr sz="1700"/>
          </a:p>
          <a:p>
            <a:pPr marL="457200" lvl="0" indent="-336550" algn="l" rtl="0">
              <a:spcBef>
                <a:spcPts val="0"/>
              </a:spcBef>
              <a:spcAft>
                <a:spcPts val="0"/>
              </a:spcAft>
              <a:buSzPts val="1700"/>
              <a:buChar char="●"/>
            </a:pPr>
            <a:r>
              <a:rPr lang="en-US" sz="1700"/>
              <a:t>But blue-color and management jobs are contacted more.</a:t>
            </a:r>
            <a:endParaRPr sz="1700"/>
          </a:p>
          <a:p>
            <a:pPr marL="0" lvl="0" indent="0" algn="l" rtl="0">
              <a:spcBef>
                <a:spcPts val="1200"/>
              </a:spcBef>
              <a:spcAft>
                <a:spcPts val="1200"/>
              </a:spcAft>
              <a:buNone/>
            </a:pPr>
            <a:endParaRPr sz="1400"/>
          </a:p>
        </p:txBody>
      </p:sp>
      <p:sp>
        <p:nvSpPr>
          <p:cNvPr id="137" name="Google Shape;137;p23"/>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Job</a:t>
            </a:r>
            <a:endParaRPr/>
          </a:p>
        </p:txBody>
      </p:sp>
      <p:pic>
        <p:nvPicPr>
          <p:cNvPr id="138" name="Google Shape;138;p23"/>
          <p:cNvPicPr preferRelativeResize="0"/>
          <p:nvPr/>
        </p:nvPicPr>
        <p:blipFill>
          <a:blip r:embed="rId3">
            <a:alphaModFix/>
          </a:blip>
          <a:stretch>
            <a:fillRect/>
          </a:stretch>
        </p:blipFill>
        <p:spPr>
          <a:xfrm>
            <a:off x="465825" y="1414574"/>
            <a:ext cx="4280876" cy="3246924"/>
          </a:xfrm>
          <a:prstGeom prst="rect">
            <a:avLst/>
          </a:prstGeom>
          <a:noFill/>
          <a:ln>
            <a:noFill/>
          </a:ln>
        </p:spPr>
      </p:pic>
      <p:pic>
        <p:nvPicPr>
          <p:cNvPr id="139" name="Google Shape;139;p23"/>
          <p:cNvPicPr preferRelativeResize="0"/>
          <p:nvPr/>
        </p:nvPicPr>
        <p:blipFill>
          <a:blip r:embed="rId4">
            <a:alphaModFix/>
          </a:blip>
          <a:stretch>
            <a:fillRect/>
          </a:stretch>
        </p:blipFill>
        <p:spPr>
          <a:xfrm>
            <a:off x="4960050" y="1414575"/>
            <a:ext cx="3878875" cy="3246924"/>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712</Words>
  <Application>Microsoft Macintosh PowerPoint</Application>
  <PresentationFormat>On-screen Show (4:3)</PresentationFormat>
  <Paragraphs>138</Paragraphs>
  <Slides>31</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ACADEMY ENGRAVED LET PLAIN:1.0</vt:lpstr>
      <vt:lpstr>Arial</vt:lpstr>
      <vt:lpstr>Noto Sans Symbols</vt:lpstr>
      <vt:lpstr>Book Antiqua</vt:lpstr>
      <vt:lpstr>Lato</vt:lpstr>
      <vt:lpstr>Roboto</vt:lpstr>
      <vt:lpstr>Merriweather</vt:lpstr>
      <vt:lpstr>Paradigm</vt:lpstr>
      <vt:lpstr>AN ANALYSIS OF PORTUGUESE BANK MARKETING DATA </vt:lpstr>
      <vt:lpstr>Introducing the data</vt:lpstr>
      <vt:lpstr>PROBLEM STATEMENTS:</vt:lpstr>
      <vt:lpstr>Data Preparation</vt:lpstr>
      <vt:lpstr>Class Imbalance - target(‘y’)</vt:lpstr>
      <vt:lpstr>Data Cleaning </vt:lpstr>
      <vt:lpstr>Data Visualization</vt:lpstr>
      <vt:lpstr>Financially Stable Population</vt:lpstr>
      <vt:lpstr>Job</vt:lpstr>
      <vt:lpstr>Balance and Jobs </vt:lpstr>
      <vt:lpstr>Age </vt:lpstr>
      <vt:lpstr>Number of Calls and Duration</vt:lpstr>
      <vt:lpstr>Month wise Subscription Rates</vt:lpstr>
      <vt:lpstr>Modelling Preparation</vt:lpstr>
      <vt:lpstr>Balancing the Dataset</vt:lpstr>
      <vt:lpstr>Models Built</vt:lpstr>
      <vt:lpstr>Logistic Regression</vt:lpstr>
      <vt:lpstr>Logistic Regression: Precision- Recall vs Threshold Curve</vt:lpstr>
      <vt:lpstr> Logistic Regression : ROC Curve</vt:lpstr>
      <vt:lpstr> Logistic Regression : PR Curve</vt:lpstr>
      <vt:lpstr>KNN</vt:lpstr>
      <vt:lpstr>Decision Tree</vt:lpstr>
      <vt:lpstr>Decision Tree</vt:lpstr>
      <vt:lpstr>Random Forest</vt:lpstr>
      <vt:lpstr>Linear SVC </vt:lpstr>
      <vt:lpstr>Naive Bayes</vt:lpstr>
      <vt:lpstr>ROC Curve All Models   </vt:lpstr>
      <vt:lpstr>Precision Recall Curve </vt:lpstr>
      <vt:lpstr>CONCLUSION </vt:lpstr>
      <vt:lpstr>THANK YOU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PORTUGUESE BANK MARKETING DATA </dc:title>
  <cp:lastModifiedBy>Sen, Medhasweta</cp:lastModifiedBy>
  <cp:revision>2</cp:revision>
  <dcterms:modified xsi:type="dcterms:W3CDTF">2022-12-12T21:42:01Z</dcterms:modified>
</cp:coreProperties>
</file>